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336" r:id="rId3"/>
    <p:sldId id="361" r:id="rId4"/>
    <p:sldId id="483" r:id="rId5"/>
    <p:sldId id="488" r:id="rId6"/>
    <p:sldId id="519" r:id="rId7"/>
    <p:sldId id="490" r:id="rId8"/>
    <p:sldId id="727" r:id="rId9"/>
    <p:sldId id="491" r:id="rId10"/>
    <p:sldId id="710" r:id="rId11"/>
    <p:sldId id="728" r:id="rId12"/>
    <p:sldId id="731" r:id="rId13"/>
    <p:sldId id="738" r:id="rId14"/>
    <p:sldId id="740" r:id="rId15"/>
    <p:sldId id="743" r:id="rId16"/>
    <p:sldId id="744" r:id="rId17"/>
    <p:sldId id="739" r:id="rId18"/>
    <p:sldId id="730" r:id="rId19"/>
    <p:sldId id="588" r:id="rId20"/>
    <p:sldId id="733" r:id="rId21"/>
    <p:sldId id="734" r:id="rId22"/>
    <p:sldId id="735" r:id="rId23"/>
    <p:sldId id="736" r:id="rId24"/>
    <p:sldId id="737" r:id="rId25"/>
    <p:sldId id="723" r:id="rId26"/>
    <p:sldId id="393" r:id="rId27"/>
  </p:sldIdLst>
  <p:sldSz cx="12192000" cy="6858000"/>
  <p:notesSz cx="6867525" cy="9994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03C"/>
    <a:srgbClr val="3EE2A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7" autoAdjust="0"/>
    <p:restoredTop sz="94675" autoAdjust="0"/>
  </p:normalViewPr>
  <p:slideViewPr>
    <p:cSldViewPr snapToGrid="0">
      <p:cViewPr>
        <p:scale>
          <a:sx n="60" d="100"/>
          <a:sy n="60" d="100"/>
        </p:scale>
        <p:origin x="-1104" y="-29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5928" cy="501480"/>
          </a:xfrm>
          <a:prstGeom prst="rect">
            <a:avLst/>
          </a:prstGeom>
        </p:spPr>
        <p:txBody>
          <a:bodyPr vert="horz" lIns="93917" tIns="46958" rIns="93917" bIns="46958" rtlCol="0"/>
          <a:lstStyle>
            <a:lvl1pPr algn="l">
              <a:defRPr sz="1200"/>
            </a:lvl1pPr>
          </a:lstStyle>
          <a:p>
            <a:endParaRPr lang="en-ZA" dirty="0"/>
          </a:p>
        </p:txBody>
      </p:sp>
      <p:sp>
        <p:nvSpPr>
          <p:cNvPr id="3" name="Date Placeholder 2"/>
          <p:cNvSpPr>
            <a:spLocks noGrp="1"/>
          </p:cNvSpPr>
          <p:nvPr>
            <p:ph type="dt" idx="1"/>
          </p:nvPr>
        </p:nvSpPr>
        <p:spPr>
          <a:xfrm>
            <a:off x="3890010" y="0"/>
            <a:ext cx="2975928" cy="501480"/>
          </a:xfrm>
          <a:prstGeom prst="rect">
            <a:avLst/>
          </a:prstGeom>
        </p:spPr>
        <p:txBody>
          <a:bodyPr vert="horz" lIns="93917" tIns="46958" rIns="93917" bIns="46958" rtlCol="0"/>
          <a:lstStyle>
            <a:lvl1pPr algn="r">
              <a:defRPr sz="1200"/>
            </a:lvl1pPr>
          </a:lstStyle>
          <a:p>
            <a:fld id="{9E99974F-C17E-4DA6-8CB1-F36E72B1852E}" type="datetimeFigureOut">
              <a:rPr lang="en-ZA" smtClean="0"/>
              <a:t>2019/03/06</a:t>
            </a:fld>
            <a:endParaRPr lang="en-ZA" dirty="0"/>
          </a:p>
        </p:txBody>
      </p:sp>
      <p:sp>
        <p:nvSpPr>
          <p:cNvPr id="4" name="Slide Image Placeholder 3"/>
          <p:cNvSpPr>
            <a:spLocks noGrp="1" noRot="1" noChangeAspect="1"/>
          </p:cNvSpPr>
          <p:nvPr>
            <p:ph type="sldImg" idx="2"/>
          </p:nvPr>
        </p:nvSpPr>
        <p:spPr>
          <a:xfrm>
            <a:off x="436563" y="1249363"/>
            <a:ext cx="5994400" cy="3371850"/>
          </a:xfrm>
          <a:prstGeom prst="rect">
            <a:avLst/>
          </a:prstGeom>
          <a:noFill/>
          <a:ln w="12700">
            <a:solidFill>
              <a:prstClr val="black"/>
            </a:solidFill>
          </a:ln>
        </p:spPr>
        <p:txBody>
          <a:bodyPr vert="horz" lIns="93917" tIns="46958" rIns="93917" bIns="46958" rtlCol="0" anchor="ctr"/>
          <a:lstStyle/>
          <a:p>
            <a:endParaRPr lang="en-ZA" dirty="0"/>
          </a:p>
        </p:txBody>
      </p:sp>
      <p:sp>
        <p:nvSpPr>
          <p:cNvPr id="5" name="Notes Placeholder 4"/>
          <p:cNvSpPr>
            <a:spLocks noGrp="1"/>
          </p:cNvSpPr>
          <p:nvPr>
            <p:ph type="body" sz="quarter" idx="3"/>
          </p:nvPr>
        </p:nvSpPr>
        <p:spPr>
          <a:xfrm>
            <a:off x="686753" y="4810045"/>
            <a:ext cx="5494020" cy="3935492"/>
          </a:xfrm>
          <a:prstGeom prst="rect">
            <a:avLst/>
          </a:prstGeom>
        </p:spPr>
        <p:txBody>
          <a:bodyPr vert="horz" lIns="93917" tIns="46958" rIns="93917" bIns="4695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1" y="9493421"/>
            <a:ext cx="2975928" cy="501479"/>
          </a:xfrm>
          <a:prstGeom prst="rect">
            <a:avLst/>
          </a:prstGeom>
        </p:spPr>
        <p:txBody>
          <a:bodyPr vert="horz" lIns="93917" tIns="46958" rIns="93917" bIns="46958" rtlCol="0" anchor="b"/>
          <a:lstStyle>
            <a:lvl1pPr algn="l">
              <a:defRPr sz="1200"/>
            </a:lvl1pPr>
          </a:lstStyle>
          <a:p>
            <a:endParaRPr lang="en-ZA" dirty="0"/>
          </a:p>
        </p:txBody>
      </p:sp>
      <p:sp>
        <p:nvSpPr>
          <p:cNvPr id="7" name="Slide Number Placeholder 6"/>
          <p:cNvSpPr>
            <a:spLocks noGrp="1"/>
          </p:cNvSpPr>
          <p:nvPr>
            <p:ph type="sldNum" sz="quarter" idx="5"/>
          </p:nvPr>
        </p:nvSpPr>
        <p:spPr>
          <a:xfrm>
            <a:off x="3890010" y="9493421"/>
            <a:ext cx="2975928" cy="501479"/>
          </a:xfrm>
          <a:prstGeom prst="rect">
            <a:avLst/>
          </a:prstGeom>
        </p:spPr>
        <p:txBody>
          <a:bodyPr vert="horz" lIns="93917" tIns="46958" rIns="93917" bIns="46958" rtlCol="0" anchor="b"/>
          <a:lstStyle>
            <a:lvl1pPr algn="r">
              <a:defRPr sz="1200"/>
            </a:lvl1pPr>
          </a:lstStyle>
          <a:p>
            <a:fld id="{78B81886-32FC-42AC-80D4-917620871323}" type="slidenum">
              <a:rPr lang="en-ZA" smtClean="0"/>
              <a:t>‹#›</a:t>
            </a:fld>
            <a:endParaRPr lang="en-ZA" dirty="0"/>
          </a:p>
        </p:txBody>
      </p:sp>
    </p:spTree>
    <p:extLst>
      <p:ext uri="{BB962C8B-B14F-4D97-AF65-F5344CB8AC3E}">
        <p14:creationId xmlns:p14="http://schemas.microsoft.com/office/powerpoint/2010/main" val="530908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3200" y="820738"/>
            <a:ext cx="7280275" cy="4095750"/>
          </a:xfrm>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90F1ADB-3E8F-41AB-9D1F-C528867D262B}"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4087067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F7EBAE80-B347-40AF-BA90-2C879B8D7E1E}" type="datetime1">
              <a:rPr lang="en-ZA" smtClean="0"/>
              <a:t>2019/03/06</a:t>
            </a:fld>
            <a:endParaRPr lang="en-ZA" dirty="0"/>
          </a:p>
        </p:txBody>
      </p:sp>
      <p:sp>
        <p:nvSpPr>
          <p:cNvPr id="5" name="Footer Placeholder 4"/>
          <p:cNvSpPr>
            <a:spLocks noGrp="1"/>
          </p:cNvSpPr>
          <p:nvPr>
            <p:ph type="ftr" sz="quarter" idx="11"/>
          </p:nvPr>
        </p:nvSpPr>
        <p:spPr/>
        <p:txBody>
          <a:bodyPr/>
          <a:lstStyle/>
          <a:p>
            <a:endParaRPr lang="en-ZA" dirty="0"/>
          </a:p>
        </p:txBody>
      </p:sp>
      <p:sp>
        <p:nvSpPr>
          <p:cNvPr id="6" name="Slide Number Placeholder 5"/>
          <p:cNvSpPr>
            <a:spLocks noGrp="1"/>
          </p:cNvSpPr>
          <p:nvPr>
            <p:ph type="sldNum" sz="quarter" idx="12"/>
          </p:nvPr>
        </p:nvSpPr>
        <p:spPr/>
        <p:txBody>
          <a:bodyPr/>
          <a:lstStyle/>
          <a:p>
            <a:fld id="{44E0BBE0-93EA-40B6-A5E4-CEB20F0EB488}" type="slidenum">
              <a:rPr lang="en-ZA" smtClean="0"/>
              <a:t>‹#›</a:t>
            </a:fld>
            <a:endParaRPr lang="en-ZA" dirty="0"/>
          </a:p>
        </p:txBody>
      </p:sp>
    </p:spTree>
    <p:extLst>
      <p:ext uri="{BB962C8B-B14F-4D97-AF65-F5344CB8AC3E}">
        <p14:creationId xmlns:p14="http://schemas.microsoft.com/office/powerpoint/2010/main" val="201876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D52D7DD4-87C4-4AB4-BDFA-DAA252692B34}" type="datetime1">
              <a:rPr lang="en-ZA" smtClean="0"/>
              <a:t>2019/03/06</a:t>
            </a:fld>
            <a:endParaRPr lang="en-ZA" dirty="0"/>
          </a:p>
        </p:txBody>
      </p:sp>
      <p:sp>
        <p:nvSpPr>
          <p:cNvPr id="5" name="Footer Placeholder 4"/>
          <p:cNvSpPr>
            <a:spLocks noGrp="1"/>
          </p:cNvSpPr>
          <p:nvPr>
            <p:ph type="ftr" sz="quarter" idx="11"/>
          </p:nvPr>
        </p:nvSpPr>
        <p:spPr/>
        <p:txBody>
          <a:bodyPr/>
          <a:lstStyle/>
          <a:p>
            <a:endParaRPr lang="en-ZA" dirty="0"/>
          </a:p>
        </p:txBody>
      </p:sp>
      <p:sp>
        <p:nvSpPr>
          <p:cNvPr id="6" name="Slide Number Placeholder 5"/>
          <p:cNvSpPr>
            <a:spLocks noGrp="1"/>
          </p:cNvSpPr>
          <p:nvPr>
            <p:ph type="sldNum" sz="quarter" idx="12"/>
          </p:nvPr>
        </p:nvSpPr>
        <p:spPr/>
        <p:txBody>
          <a:bodyPr/>
          <a:lstStyle/>
          <a:p>
            <a:fld id="{44E0BBE0-93EA-40B6-A5E4-CEB20F0EB488}" type="slidenum">
              <a:rPr lang="en-ZA" smtClean="0"/>
              <a:t>‹#›</a:t>
            </a:fld>
            <a:endParaRPr lang="en-ZA" dirty="0"/>
          </a:p>
        </p:txBody>
      </p:sp>
    </p:spTree>
    <p:extLst>
      <p:ext uri="{BB962C8B-B14F-4D97-AF65-F5344CB8AC3E}">
        <p14:creationId xmlns:p14="http://schemas.microsoft.com/office/powerpoint/2010/main" val="6166751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63BC616F-C9F6-4493-98B3-139E437B7F15}" type="datetime1">
              <a:rPr lang="en-ZA" smtClean="0"/>
              <a:t>2019/03/06</a:t>
            </a:fld>
            <a:endParaRPr lang="en-ZA" dirty="0"/>
          </a:p>
        </p:txBody>
      </p:sp>
      <p:sp>
        <p:nvSpPr>
          <p:cNvPr id="5" name="Footer Placeholder 4"/>
          <p:cNvSpPr>
            <a:spLocks noGrp="1"/>
          </p:cNvSpPr>
          <p:nvPr>
            <p:ph type="ftr" sz="quarter" idx="11"/>
          </p:nvPr>
        </p:nvSpPr>
        <p:spPr/>
        <p:txBody>
          <a:bodyPr/>
          <a:lstStyle/>
          <a:p>
            <a:endParaRPr lang="en-ZA" dirty="0"/>
          </a:p>
        </p:txBody>
      </p:sp>
      <p:sp>
        <p:nvSpPr>
          <p:cNvPr id="6" name="Slide Number Placeholder 5"/>
          <p:cNvSpPr>
            <a:spLocks noGrp="1"/>
          </p:cNvSpPr>
          <p:nvPr>
            <p:ph type="sldNum" sz="quarter" idx="12"/>
          </p:nvPr>
        </p:nvSpPr>
        <p:spPr/>
        <p:txBody>
          <a:bodyPr/>
          <a:lstStyle/>
          <a:p>
            <a:fld id="{44E0BBE0-93EA-40B6-A5E4-CEB20F0EB488}" type="slidenum">
              <a:rPr lang="en-ZA" smtClean="0"/>
              <a:t>‹#›</a:t>
            </a:fld>
            <a:endParaRPr lang="en-ZA" dirty="0"/>
          </a:p>
        </p:txBody>
      </p:sp>
    </p:spTree>
    <p:extLst>
      <p:ext uri="{BB962C8B-B14F-4D97-AF65-F5344CB8AC3E}">
        <p14:creationId xmlns:p14="http://schemas.microsoft.com/office/powerpoint/2010/main" val="1738532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BB92E0D8-40FA-47E1-9752-A9E70B2C15A5}" type="datetime1">
              <a:rPr lang="en-ZA" smtClean="0"/>
              <a:t>2019/03/06</a:t>
            </a:fld>
            <a:endParaRPr lang="en-ZA" dirty="0"/>
          </a:p>
        </p:txBody>
      </p:sp>
      <p:sp>
        <p:nvSpPr>
          <p:cNvPr id="5" name="Footer Placeholder 4"/>
          <p:cNvSpPr>
            <a:spLocks noGrp="1"/>
          </p:cNvSpPr>
          <p:nvPr>
            <p:ph type="ftr" sz="quarter" idx="11"/>
          </p:nvPr>
        </p:nvSpPr>
        <p:spPr/>
        <p:txBody>
          <a:bodyPr/>
          <a:lstStyle/>
          <a:p>
            <a:endParaRPr lang="en-ZA" dirty="0"/>
          </a:p>
        </p:txBody>
      </p:sp>
      <p:sp>
        <p:nvSpPr>
          <p:cNvPr id="6" name="Slide Number Placeholder 5"/>
          <p:cNvSpPr>
            <a:spLocks noGrp="1"/>
          </p:cNvSpPr>
          <p:nvPr>
            <p:ph type="sldNum" sz="quarter" idx="12"/>
          </p:nvPr>
        </p:nvSpPr>
        <p:spPr>
          <a:xfrm>
            <a:off x="11353803" y="6356354"/>
            <a:ext cx="532660" cy="365125"/>
          </a:xfrm>
          <a:ln w="28575">
            <a:solidFill>
              <a:srgbClr val="006600"/>
            </a:solidFill>
          </a:ln>
        </p:spPr>
        <p:txBody>
          <a:bodyPr/>
          <a:lstStyle>
            <a:lvl1pPr algn="ctr">
              <a:defRPr sz="1400">
                <a:latin typeface="Arial" panose="020B0604020202020204" pitchFamily="34" charset="0"/>
                <a:cs typeface="Arial" panose="020B0604020202020204" pitchFamily="34" charset="0"/>
              </a:defRPr>
            </a:lvl1pPr>
          </a:lstStyle>
          <a:p>
            <a:fld id="{44E0BBE0-93EA-40B6-A5E4-CEB20F0EB488}" type="slidenum">
              <a:rPr lang="en-ZA" smtClean="0"/>
              <a:pPr/>
              <a:t>‹#›</a:t>
            </a:fld>
            <a:endParaRPr lang="en-ZA" dirty="0"/>
          </a:p>
        </p:txBody>
      </p:sp>
    </p:spTree>
    <p:extLst>
      <p:ext uri="{BB962C8B-B14F-4D97-AF65-F5344CB8AC3E}">
        <p14:creationId xmlns:p14="http://schemas.microsoft.com/office/powerpoint/2010/main" val="2817785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smtClean="0"/>
              <a:t>Click to edit Master title style</a:t>
            </a:r>
            <a:endParaRPr lang="en-ZA"/>
          </a:p>
        </p:txBody>
      </p:sp>
      <p:sp>
        <p:nvSpPr>
          <p:cNvPr id="3" name="Text Placeholder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C2E22DE-7280-48DD-82F4-28BEB9062E54}" type="datetime1">
              <a:rPr lang="en-ZA" smtClean="0"/>
              <a:t>2019/03/06</a:t>
            </a:fld>
            <a:endParaRPr lang="en-ZA" dirty="0"/>
          </a:p>
        </p:txBody>
      </p:sp>
      <p:sp>
        <p:nvSpPr>
          <p:cNvPr id="5" name="Footer Placeholder 4"/>
          <p:cNvSpPr>
            <a:spLocks noGrp="1"/>
          </p:cNvSpPr>
          <p:nvPr>
            <p:ph type="ftr" sz="quarter" idx="11"/>
          </p:nvPr>
        </p:nvSpPr>
        <p:spPr/>
        <p:txBody>
          <a:bodyPr/>
          <a:lstStyle/>
          <a:p>
            <a:endParaRPr lang="en-ZA" dirty="0"/>
          </a:p>
        </p:txBody>
      </p:sp>
      <p:sp>
        <p:nvSpPr>
          <p:cNvPr id="6" name="Slide Number Placeholder 5"/>
          <p:cNvSpPr>
            <a:spLocks noGrp="1"/>
          </p:cNvSpPr>
          <p:nvPr>
            <p:ph type="sldNum" sz="quarter" idx="12"/>
          </p:nvPr>
        </p:nvSpPr>
        <p:spPr/>
        <p:txBody>
          <a:bodyPr/>
          <a:lstStyle/>
          <a:p>
            <a:fld id="{44E0BBE0-93EA-40B6-A5E4-CEB20F0EB488}" type="slidenum">
              <a:rPr lang="en-ZA" smtClean="0"/>
              <a:t>‹#›</a:t>
            </a:fld>
            <a:endParaRPr lang="en-ZA" dirty="0"/>
          </a:p>
        </p:txBody>
      </p:sp>
    </p:spTree>
    <p:extLst>
      <p:ext uri="{BB962C8B-B14F-4D97-AF65-F5344CB8AC3E}">
        <p14:creationId xmlns:p14="http://schemas.microsoft.com/office/powerpoint/2010/main" val="1433631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5A40CE57-1130-460F-AFE8-2EB47A8FE6CD}" type="datetime1">
              <a:rPr lang="en-ZA" smtClean="0"/>
              <a:t>2019/03/06</a:t>
            </a:fld>
            <a:endParaRPr lang="en-ZA" dirty="0"/>
          </a:p>
        </p:txBody>
      </p:sp>
      <p:sp>
        <p:nvSpPr>
          <p:cNvPr id="6" name="Footer Placeholder 5"/>
          <p:cNvSpPr>
            <a:spLocks noGrp="1"/>
          </p:cNvSpPr>
          <p:nvPr>
            <p:ph type="ftr" sz="quarter" idx="11"/>
          </p:nvPr>
        </p:nvSpPr>
        <p:spPr/>
        <p:txBody>
          <a:bodyPr/>
          <a:lstStyle/>
          <a:p>
            <a:endParaRPr lang="en-ZA" dirty="0"/>
          </a:p>
        </p:txBody>
      </p:sp>
      <p:sp>
        <p:nvSpPr>
          <p:cNvPr id="7" name="Slide Number Placeholder 6"/>
          <p:cNvSpPr>
            <a:spLocks noGrp="1"/>
          </p:cNvSpPr>
          <p:nvPr>
            <p:ph type="sldNum" sz="quarter" idx="12"/>
          </p:nvPr>
        </p:nvSpPr>
        <p:spPr/>
        <p:txBody>
          <a:bodyPr/>
          <a:lstStyle/>
          <a:p>
            <a:fld id="{44E0BBE0-93EA-40B6-A5E4-CEB20F0EB488}" type="slidenum">
              <a:rPr lang="en-ZA" smtClean="0"/>
              <a:t>‹#›</a:t>
            </a:fld>
            <a:endParaRPr lang="en-ZA" dirty="0"/>
          </a:p>
        </p:txBody>
      </p:sp>
    </p:spTree>
    <p:extLst>
      <p:ext uri="{BB962C8B-B14F-4D97-AF65-F5344CB8AC3E}">
        <p14:creationId xmlns:p14="http://schemas.microsoft.com/office/powerpoint/2010/main" val="394989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B37B2127-F7A3-41F2-879B-D52C7A73B516}" type="datetime1">
              <a:rPr lang="en-ZA" smtClean="0"/>
              <a:t>2019/03/06</a:t>
            </a:fld>
            <a:endParaRPr lang="en-ZA" dirty="0"/>
          </a:p>
        </p:txBody>
      </p:sp>
      <p:sp>
        <p:nvSpPr>
          <p:cNvPr id="8" name="Footer Placeholder 7"/>
          <p:cNvSpPr>
            <a:spLocks noGrp="1"/>
          </p:cNvSpPr>
          <p:nvPr>
            <p:ph type="ftr" sz="quarter" idx="11"/>
          </p:nvPr>
        </p:nvSpPr>
        <p:spPr/>
        <p:txBody>
          <a:bodyPr/>
          <a:lstStyle/>
          <a:p>
            <a:endParaRPr lang="en-ZA" dirty="0"/>
          </a:p>
        </p:txBody>
      </p:sp>
      <p:sp>
        <p:nvSpPr>
          <p:cNvPr id="9" name="Slide Number Placeholder 8"/>
          <p:cNvSpPr>
            <a:spLocks noGrp="1"/>
          </p:cNvSpPr>
          <p:nvPr>
            <p:ph type="sldNum" sz="quarter" idx="12"/>
          </p:nvPr>
        </p:nvSpPr>
        <p:spPr/>
        <p:txBody>
          <a:bodyPr/>
          <a:lstStyle/>
          <a:p>
            <a:fld id="{44E0BBE0-93EA-40B6-A5E4-CEB20F0EB488}" type="slidenum">
              <a:rPr lang="en-ZA" smtClean="0"/>
              <a:t>‹#›</a:t>
            </a:fld>
            <a:endParaRPr lang="en-ZA" dirty="0"/>
          </a:p>
        </p:txBody>
      </p:sp>
    </p:spTree>
    <p:extLst>
      <p:ext uri="{BB962C8B-B14F-4D97-AF65-F5344CB8AC3E}">
        <p14:creationId xmlns:p14="http://schemas.microsoft.com/office/powerpoint/2010/main" val="2430399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066183BD-30C4-4D66-80D0-CC4A958F9FF8}" type="datetime1">
              <a:rPr lang="en-ZA" smtClean="0"/>
              <a:t>2019/03/06</a:t>
            </a:fld>
            <a:endParaRPr lang="en-ZA" dirty="0"/>
          </a:p>
        </p:txBody>
      </p:sp>
      <p:sp>
        <p:nvSpPr>
          <p:cNvPr id="4" name="Footer Placeholder 3"/>
          <p:cNvSpPr>
            <a:spLocks noGrp="1"/>
          </p:cNvSpPr>
          <p:nvPr>
            <p:ph type="ftr" sz="quarter" idx="11"/>
          </p:nvPr>
        </p:nvSpPr>
        <p:spPr/>
        <p:txBody>
          <a:bodyPr/>
          <a:lstStyle/>
          <a:p>
            <a:endParaRPr lang="en-ZA" dirty="0"/>
          </a:p>
        </p:txBody>
      </p:sp>
      <p:sp>
        <p:nvSpPr>
          <p:cNvPr id="5" name="Slide Number Placeholder 4"/>
          <p:cNvSpPr>
            <a:spLocks noGrp="1"/>
          </p:cNvSpPr>
          <p:nvPr>
            <p:ph type="sldNum" sz="quarter" idx="12"/>
          </p:nvPr>
        </p:nvSpPr>
        <p:spPr/>
        <p:txBody>
          <a:bodyPr/>
          <a:lstStyle/>
          <a:p>
            <a:fld id="{44E0BBE0-93EA-40B6-A5E4-CEB20F0EB488}" type="slidenum">
              <a:rPr lang="en-ZA" smtClean="0"/>
              <a:t>‹#›</a:t>
            </a:fld>
            <a:endParaRPr lang="en-ZA" dirty="0"/>
          </a:p>
        </p:txBody>
      </p:sp>
    </p:spTree>
    <p:extLst>
      <p:ext uri="{BB962C8B-B14F-4D97-AF65-F5344CB8AC3E}">
        <p14:creationId xmlns:p14="http://schemas.microsoft.com/office/powerpoint/2010/main" val="215021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0FA078-5577-44FF-8D15-A4B6FCDA2CDC}" type="datetime1">
              <a:rPr lang="en-ZA" smtClean="0"/>
              <a:t>2019/03/06</a:t>
            </a:fld>
            <a:endParaRPr lang="en-ZA" dirty="0"/>
          </a:p>
        </p:txBody>
      </p:sp>
      <p:sp>
        <p:nvSpPr>
          <p:cNvPr id="3" name="Footer Placeholder 2"/>
          <p:cNvSpPr>
            <a:spLocks noGrp="1"/>
          </p:cNvSpPr>
          <p:nvPr>
            <p:ph type="ftr" sz="quarter" idx="11"/>
          </p:nvPr>
        </p:nvSpPr>
        <p:spPr/>
        <p:txBody>
          <a:bodyPr/>
          <a:lstStyle/>
          <a:p>
            <a:endParaRPr lang="en-ZA" dirty="0"/>
          </a:p>
        </p:txBody>
      </p:sp>
      <p:sp>
        <p:nvSpPr>
          <p:cNvPr id="4" name="Slide Number Placeholder 3"/>
          <p:cNvSpPr>
            <a:spLocks noGrp="1"/>
          </p:cNvSpPr>
          <p:nvPr>
            <p:ph type="sldNum" sz="quarter" idx="12"/>
          </p:nvPr>
        </p:nvSpPr>
        <p:spPr/>
        <p:txBody>
          <a:bodyPr/>
          <a:lstStyle/>
          <a:p>
            <a:fld id="{44E0BBE0-93EA-40B6-A5E4-CEB20F0EB488}" type="slidenum">
              <a:rPr lang="en-ZA" smtClean="0"/>
              <a:t>‹#›</a:t>
            </a:fld>
            <a:endParaRPr lang="en-ZA" dirty="0"/>
          </a:p>
        </p:txBody>
      </p:sp>
    </p:spTree>
    <p:extLst>
      <p:ext uri="{BB962C8B-B14F-4D97-AF65-F5344CB8AC3E}">
        <p14:creationId xmlns:p14="http://schemas.microsoft.com/office/powerpoint/2010/main" val="3849801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62E792-28EA-4F8A-9257-5B2CAA6C0742}" type="datetime1">
              <a:rPr lang="en-ZA" smtClean="0"/>
              <a:t>2019/03/06</a:t>
            </a:fld>
            <a:endParaRPr lang="en-ZA" dirty="0"/>
          </a:p>
        </p:txBody>
      </p:sp>
      <p:sp>
        <p:nvSpPr>
          <p:cNvPr id="6" name="Footer Placeholder 5"/>
          <p:cNvSpPr>
            <a:spLocks noGrp="1"/>
          </p:cNvSpPr>
          <p:nvPr>
            <p:ph type="ftr" sz="quarter" idx="11"/>
          </p:nvPr>
        </p:nvSpPr>
        <p:spPr/>
        <p:txBody>
          <a:bodyPr/>
          <a:lstStyle/>
          <a:p>
            <a:endParaRPr lang="en-ZA" dirty="0"/>
          </a:p>
        </p:txBody>
      </p:sp>
      <p:sp>
        <p:nvSpPr>
          <p:cNvPr id="7" name="Slide Number Placeholder 6"/>
          <p:cNvSpPr>
            <a:spLocks noGrp="1"/>
          </p:cNvSpPr>
          <p:nvPr>
            <p:ph type="sldNum" sz="quarter" idx="12"/>
          </p:nvPr>
        </p:nvSpPr>
        <p:spPr/>
        <p:txBody>
          <a:bodyPr/>
          <a:lstStyle/>
          <a:p>
            <a:fld id="{44E0BBE0-93EA-40B6-A5E4-CEB20F0EB488}" type="slidenum">
              <a:rPr lang="en-ZA" smtClean="0"/>
              <a:t>‹#›</a:t>
            </a:fld>
            <a:endParaRPr lang="en-ZA" dirty="0"/>
          </a:p>
        </p:txBody>
      </p:sp>
    </p:spTree>
    <p:extLst>
      <p:ext uri="{BB962C8B-B14F-4D97-AF65-F5344CB8AC3E}">
        <p14:creationId xmlns:p14="http://schemas.microsoft.com/office/powerpoint/2010/main" val="3723049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DBDCDA-3375-4842-9C93-1213C0D0A7E6}" type="datetime1">
              <a:rPr lang="en-ZA" smtClean="0"/>
              <a:t>2019/03/06</a:t>
            </a:fld>
            <a:endParaRPr lang="en-ZA" dirty="0"/>
          </a:p>
        </p:txBody>
      </p:sp>
      <p:sp>
        <p:nvSpPr>
          <p:cNvPr id="6" name="Footer Placeholder 5"/>
          <p:cNvSpPr>
            <a:spLocks noGrp="1"/>
          </p:cNvSpPr>
          <p:nvPr>
            <p:ph type="ftr" sz="quarter" idx="11"/>
          </p:nvPr>
        </p:nvSpPr>
        <p:spPr/>
        <p:txBody>
          <a:bodyPr/>
          <a:lstStyle/>
          <a:p>
            <a:endParaRPr lang="en-ZA" dirty="0"/>
          </a:p>
        </p:txBody>
      </p:sp>
      <p:sp>
        <p:nvSpPr>
          <p:cNvPr id="7" name="Slide Number Placeholder 6"/>
          <p:cNvSpPr>
            <a:spLocks noGrp="1"/>
          </p:cNvSpPr>
          <p:nvPr>
            <p:ph type="sldNum" sz="quarter" idx="12"/>
          </p:nvPr>
        </p:nvSpPr>
        <p:spPr/>
        <p:txBody>
          <a:bodyPr/>
          <a:lstStyle/>
          <a:p>
            <a:fld id="{44E0BBE0-93EA-40B6-A5E4-CEB20F0EB488}" type="slidenum">
              <a:rPr lang="en-ZA" smtClean="0"/>
              <a:t>‹#›</a:t>
            </a:fld>
            <a:endParaRPr lang="en-ZA" dirty="0"/>
          </a:p>
        </p:txBody>
      </p:sp>
    </p:spTree>
    <p:extLst>
      <p:ext uri="{BB962C8B-B14F-4D97-AF65-F5344CB8AC3E}">
        <p14:creationId xmlns:p14="http://schemas.microsoft.com/office/powerpoint/2010/main" val="10080161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E47AB1-03B9-4D3C-A67F-D151585CBC94}" type="datetime1">
              <a:rPr lang="en-ZA" smtClean="0"/>
              <a:t>2019/03/06</a:t>
            </a:fld>
            <a:endParaRPr lang="en-ZA" dirty="0"/>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dirty="0"/>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E0BBE0-93EA-40B6-A5E4-CEB20F0EB488}" type="slidenum">
              <a:rPr lang="en-ZA" smtClean="0"/>
              <a:t>‹#›</a:t>
            </a:fld>
            <a:endParaRPr lang="en-ZA" dirty="0"/>
          </a:p>
        </p:txBody>
      </p:sp>
    </p:spTree>
    <p:extLst>
      <p:ext uri="{BB962C8B-B14F-4D97-AF65-F5344CB8AC3E}">
        <p14:creationId xmlns:p14="http://schemas.microsoft.com/office/powerpoint/2010/main" val="2711286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Document1.docx"/></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596185" y="60141"/>
            <a:ext cx="11629623" cy="6526624"/>
          </a:xfrm>
          <a:prstGeom prst="roundRect">
            <a:avLst/>
          </a:prstGeom>
          <a:solidFill>
            <a:srgbClr val="0099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marL="177800" algn="ctr">
              <a:defRPr/>
            </a:pPr>
            <a:r>
              <a:rPr lang="en-ZA" sz="4000" b="1" dirty="0" smtClean="0">
                <a:solidFill>
                  <a:srgbClr val="FFFF00"/>
                </a:solidFill>
              </a:rPr>
              <a:t>                                                                                                                                                                                                                                     </a:t>
            </a:r>
            <a:endParaRPr lang="en-ZA" sz="4000" b="1" dirty="0">
              <a:solidFill>
                <a:srgbClr val="FFFF00"/>
              </a:solidFill>
            </a:endParaRPr>
          </a:p>
        </p:txBody>
      </p:sp>
      <p:sp>
        <p:nvSpPr>
          <p:cNvPr id="9" name="TextBox 8"/>
          <p:cNvSpPr txBox="1"/>
          <p:nvPr/>
        </p:nvSpPr>
        <p:spPr>
          <a:xfrm>
            <a:off x="1319255" y="405694"/>
            <a:ext cx="9374145" cy="6093976"/>
          </a:xfrm>
          <a:prstGeom prst="rect">
            <a:avLst/>
          </a:prstGeom>
          <a:solidFill>
            <a:srgbClr val="FFFF00"/>
          </a:solidFill>
        </p:spPr>
        <p:txBody>
          <a:bodyPr wrap="square" rtlCol="0" anchor="ctr">
            <a:spAutoFit/>
          </a:bodyPr>
          <a:lstStyle/>
          <a:p>
            <a:pPr algn="ctr"/>
            <a:r>
              <a:rPr lang="en-US" sz="3600" b="1" u="sng" dirty="0" smtClean="0">
                <a:solidFill>
                  <a:srgbClr val="0070C0"/>
                </a:solidFill>
                <a:latin typeface="Calibri" pitchFamily="34" charset="0"/>
                <a:cs typeface="Arial" charset="0"/>
              </a:rPr>
              <a:t>KZNCOGTA</a:t>
            </a:r>
          </a:p>
          <a:p>
            <a:pPr algn="ctr"/>
            <a:r>
              <a:rPr lang="en-US" sz="3600" b="1" u="sng" dirty="0" smtClean="0">
                <a:solidFill>
                  <a:srgbClr val="0070C0"/>
                </a:solidFill>
                <a:latin typeface="Calibri" pitchFamily="34" charset="0"/>
                <a:cs typeface="Arial" charset="0"/>
              </a:rPr>
              <a:t>PGDP- ACTION WORK GROUP 18</a:t>
            </a:r>
          </a:p>
          <a:p>
            <a:pPr algn="ctr"/>
            <a:r>
              <a:rPr lang="en-US" sz="3600" b="1" u="sng" dirty="0" smtClean="0">
                <a:solidFill>
                  <a:srgbClr val="0070C0"/>
                </a:solidFill>
                <a:latin typeface="Calibri" pitchFamily="34" charset="0"/>
                <a:cs typeface="Arial" charset="0"/>
              </a:rPr>
              <a:t>(AWG 18)</a:t>
            </a:r>
            <a:endParaRPr lang="en-US" sz="3600" b="1" u="sng" dirty="0">
              <a:solidFill>
                <a:srgbClr val="0070C0"/>
              </a:solidFill>
              <a:latin typeface="Calibri" pitchFamily="34" charset="0"/>
              <a:cs typeface="Arial" charset="0"/>
            </a:endParaRPr>
          </a:p>
          <a:p>
            <a:pPr algn="ctr"/>
            <a:r>
              <a:rPr lang="en-US" sz="3600" b="1" u="sng" dirty="0" smtClean="0">
                <a:solidFill>
                  <a:srgbClr val="0070C0"/>
                </a:solidFill>
                <a:latin typeface="Calibri" pitchFamily="34" charset="0"/>
                <a:cs typeface="Arial" charset="0"/>
              </a:rPr>
              <a:t>TOWARDS </a:t>
            </a:r>
            <a:r>
              <a:rPr lang="en-US" sz="3600" b="1" u="sng" dirty="0">
                <a:solidFill>
                  <a:srgbClr val="0070C0"/>
                </a:solidFill>
                <a:latin typeface="Calibri" pitchFamily="34" charset="0"/>
                <a:cs typeface="Arial" charset="0"/>
              </a:rPr>
              <a:t>ACHIEVING </a:t>
            </a:r>
          </a:p>
          <a:p>
            <a:pPr algn="ctr"/>
            <a:r>
              <a:rPr lang="en-US" sz="3600" b="1" u="sng" dirty="0">
                <a:solidFill>
                  <a:srgbClr val="0070C0"/>
                </a:solidFill>
                <a:latin typeface="Calibri" pitchFamily="34" charset="0"/>
                <a:cs typeface="Arial" charset="0"/>
              </a:rPr>
              <a:t>SPATIAL EQUITY</a:t>
            </a:r>
          </a:p>
          <a:p>
            <a:pPr algn="ctr"/>
            <a:r>
              <a:rPr lang="en-US" sz="3600" b="1" u="sng" dirty="0">
                <a:solidFill>
                  <a:srgbClr val="0070C0"/>
                </a:solidFill>
                <a:latin typeface="Calibri" pitchFamily="34" charset="0"/>
                <a:cs typeface="Arial" charset="0"/>
              </a:rPr>
              <a:t>IN </a:t>
            </a:r>
            <a:r>
              <a:rPr lang="en-US" sz="3600" b="1" u="sng" dirty="0" smtClean="0">
                <a:solidFill>
                  <a:srgbClr val="0070C0"/>
                </a:solidFill>
                <a:latin typeface="Calibri" pitchFamily="34" charset="0"/>
                <a:cs typeface="Arial" charset="0"/>
              </a:rPr>
              <a:t>KWAZULU-NATAL </a:t>
            </a:r>
            <a:r>
              <a:rPr lang="en-US" sz="3600" b="1" u="sng" dirty="0">
                <a:solidFill>
                  <a:srgbClr val="0070C0"/>
                </a:solidFill>
                <a:latin typeface="Calibri" pitchFamily="34" charset="0"/>
                <a:cs typeface="Arial" charset="0"/>
              </a:rPr>
              <a:t>(PGDP GOAL 7</a:t>
            </a:r>
            <a:r>
              <a:rPr lang="en-US" sz="3600" b="1" u="sng" dirty="0" smtClean="0">
                <a:solidFill>
                  <a:srgbClr val="0070C0"/>
                </a:solidFill>
                <a:latin typeface="Calibri" pitchFamily="34" charset="0"/>
                <a:cs typeface="Arial" charset="0"/>
              </a:rPr>
              <a:t>)</a:t>
            </a:r>
          </a:p>
          <a:p>
            <a:pPr algn="ctr"/>
            <a:endParaRPr lang="en-US" sz="3600" b="1" u="sng" dirty="0">
              <a:solidFill>
                <a:srgbClr val="0070C0"/>
              </a:solidFill>
              <a:latin typeface="Calibri" pitchFamily="34" charset="0"/>
              <a:cs typeface="Arial" charset="0"/>
            </a:endParaRPr>
          </a:p>
          <a:p>
            <a:pPr algn="ctr"/>
            <a:r>
              <a:rPr lang="en-US" sz="2400" b="1" i="1" u="sng" dirty="0" smtClean="0">
                <a:solidFill>
                  <a:srgbClr val="0070C0"/>
                </a:solidFill>
                <a:latin typeface="Calibri" pitchFamily="34" charset="0"/>
                <a:cs typeface="Arial" charset="0"/>
              </a:rPr>
              <a:t>Presentation</a:t>
            </a:r>
          </a:p>
          <a:p>
            <a:pPr algn="ctr"/>
            <a:r>
              <a:rPr lang="en-US" sz="2400" b="1" i="1" u="sng" dirty="0" smtClean="0">
                <a:solidFill>
                  <a:srgbClr val="0070C0"/>
                </a:solidFill>
                <a:latin typeface="Calibri" pitchFamily="34" charset="0"/>
                <a:cs typeface="Arial" charset="0"/>
              </a:rPr>
              <a:t>To</a:t>
            </a:r>
          </a:p>
          <a:p>
            <a:pPr algn="ctr"/>
            <a:r>
              <a:rPr lang="en-US" sz="3600" b="1" u="sng" dirty="0" smtClean="0">
                <a:solidFill>
                  <a:srgbClr val="0070C0"/>
                </a:solidFill>
                <a:latin typeface="Calibri" pitchFamily="34" charset="0"/>
                <a:cs typeface="Arial" charset="0"/>
              </a:rPr>
              <a:t>DISTRICT </a:t>
            </a:r>
            <a:r>
              <a:rPr lang="en-US" sz="3600" b="1" u="sng" dirty="0" smtClean="0">
                <a:solidFill>
                  <a:srgbClr val="0070C0"/>
                </a:solidFill>
                <a:latin typeface="Calibri" pitchFamily="34" charset="0"/>
                <a:cs typeface="Arial" charset="0"/>
              </a:rPr>
              <a:t>PLANNERS </a:t>
            </a:r>
            <a:r>
              <a:rPr lang="en-US" sz="3600" b="1" u="sng" dirty="0" smtClean="0">
                <a:solidFill>
                  <a:srgbClr val="0070C0"/>
                </a:solidFill>
                <a:latin typeface="Calibri" pitchFamily="34" charset="0"/>
                <a:cs typeface="Arial" charset="0"/>
              </a:rPr>
              <a:t>FORUMS</a:t>
            </a:r>
            <a:endParaRPr lang="en-US" sz="3600" b="1" u="sng" dirty="0" smtClean="0">
              <a:solidFill>
                <a:srgbClr val="0070C0"/>
              </a:solidFill>
              <a:latin typeface="Calibri" pitchFamily="34" charset="0"/>
              <a:cs typeface="Arial" charset="0"/>
            </a:endParaRPr>
          </a:p>
          <a:p>
            <a:pPr algn="ctr"/>
            <a:endParaRPr lang="en-US" sz="3600" b="1" u="sng" dirty="0" smtClean="0">
              <a:solidFill>
                <a:srgbClr val="0070C0"/>
              </a:solidFill>
              <a:latin typeface="Calibri" pitchFamily="34" charset="0"/>
              <a:cs typeface="Arial" charset="0"/>
            </a:endParaRPr>
          </a:p>
          <a:p>
            <a:pPr algn="ctr"/>
            <a:endParaRPr lang="en-ZA" b="1" dirty="0">
              <a:solidFill>
                <a:srgbClr val="FF0000"/>
              </a:solidFill>
              <a:latin typeface="Calibri" pitchFamily="34" charset="0"/>
              <a:cs typeface="Arial" charset="0"/>
            </a:endParaRPr>
          </a:p>
        </p:txBody>
      </p:sp>
      <p:sp>
        <p:nvSpPr>
          <p:cNvPr id="2" name="Slide Number Placeholder 1"/>
          <p:cNvSpPr>
            <a:spLocks noGrp="1"/>
          </p:cNvSpPr>
          <p:nvPr>
            <p:ph type="sldNum" sz="quarter" idx="12"/>
          </p:nvPr>
        </p:nvSpPr>
        <p:spPr>
          <a:xfrm>
            <a:off x="11611995" y="6409622"/>
            <a:ext cx="416508" cy="365125"/>
          </a:xfrm>
          <a:ln w="28575">
            <a:solidFill>
              <a:srgbClr val="006600"/>
            </a:solidFill>
          </a:ln>
        </p:spPr>
        <p:txBody>
          <a:bodyPr/>
          <a:lstStyle/>
          <a:p>
            <a:pPr algn="ctr"/>
            <a:fld id="{44E0BBE0-93EA-40B6-A5E4-CEB20F0EB488}" type="slidenum">
              <a:rPr lang="en-ZA" b="1" smtClean="0">
                <a:latin typeface="Arial" panose="020B0604020202020204" pitchFamily="34" charset="0"/>
                <a:cs typeface="Arial" panose="020B0604020202020204" pitchFamily="34" charset="0"/>
              </a:rPr>
              <a:pPr algn="ctr"/>
              <a:t>1</a:t>
            </a:fld>
            <a:endParaRPr lang="en-ZA"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41504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0224" y="239241"/>
            <a:ext cx="5058029" cy="6783055"/>
          </a:xfrm>
        </p:spPr>
        <p:txBody>
          <a:bodyPr>
            <a:normAutofit/>
          </a:bodyPr>
          <a:lstStyle/>
          <a:p>
            <a:pPr marL="0" indent="0">
              <a:buNone/>
            </a:pPr>
            <a:r>
              <a:rPr lang="en-ZA" b="1" dirty="0" smtClean="0"/>
              <a:t>The Spatial Planning and Land Use Management Act (SPLUMA) identifies: </a:t>
            </a:r>
          </a:p>
          <a:p>
            <a:r>
              <a:rPr lang="en-ZA" sz="2000" dirty="0" smtClean="0"/>
              <a:t>The importance of </a:t>
            </a:r>
            <a:r>
              <a:rPr lang="en-ZA" sz="2000" b="1" dirty="0" smtClean="0"/>
              <a:t>long- term planning</a:t>
            </a:r>
            <a:r>
              <a:rPr lang="en-ZA" sz="2000" dirty="0" smtClean="0"/>
              <a:t> and </a:t>
            </a:r>
            <a:r>
              <a:rPr lang="en-ZA" sz="2000" b="1" dirty="0" smtClean="0"/>
              <a:t>spatial budgeting</a:t>
            </a:r>
            <a:r>
              <a:rPr lang="en-ZA" sz="2000" dirty="0" smtClean="0"/>
              <a:t>.</a:t>
            </a:r>
          </a:p>
          <a:p>
            <a:r>
              <a:rPr lang="en-ZA" sz="2000" dirty="0" smtClean="0"/>
              <a:t>The fact that each of the three levels of government must prepare Spatial Development Frameworks.</a:t>
            </a:r>
          </a:p>
        </p:txBody>
      </p:sp>
      <p:sp>
        <p:nvSpPr>
          <p:cNvPr id="6" name="Rectangle 5"/>
          <p:cNvSpPr/>
          <p:nvPr/>
        </p:nvSpPr>
        <p:spPr>
          <a:xfrm>
            <a:off x="446372" y="3076661"/>
            <a:ext cx="4126833" cy="2031325"/>
          </a:xfrm>
          <a:prstGeom prst="rect">
            <a:avLst/>
          </a:prstGeom>
        </p:spPr>
        <p:txBody>
          <a:bodyPr wrap="square">
            <a:spAutoFit/>
          </a:bodyPr>
          <a:lstStyle/>
          <a:p>
            <a:r>
              <a:rPr lang="en-ZA" dirty="0" smtClean="0">
                <a:solidFill>
                  <a:prstClr val="black"/>
                </a:solidFill>
              </a:rPr>
              <a:t>The following five principles to guide all forms of planning </a:t>
            </a:r>
            <a:r>
              <a:rPr lang="en-ZA" dirty="0" err="1" smtClean="0">
                <a:solidFill>
                  <a:prstClr val="black"/>
                </a:solidFill>
              </a:rPr>
              <a:t>ito</a:t>
            </a:r>
            <a:r>
              <a:rPr lang="en-ZA" dirty="0" smtClean="0">
                <a:solidFill>
                  <a:prstClr val="black"/>
                </a:solidFill>
              </a:rPr>
              <a:t> SPLUMA:</a:t>
            </a:r>
          </a:p>
          <a:p>
            <a:pPr marL="342900" indent="-342900">
              <a:buFont typeface="Arial" panose="020B0604020202020204" pitchFamily="34" charset="0"/>
              <a:buChar char="•"/>
            </a:pPr>
            <a:r>
              <a:rPr lang="en-ZA" b="1" dirty="0" smtClean="0">
                <a:solidFill>
                  <a:prstClr val="black"/>
                </a:solidFill>
              </a:rPr>
              <a:t>Spatial Justice;</a:t>
            </a:r>
          </a:p>
          <a:p>
            <a:pPr marL="342900" indent="-342900">
              <a:buFont typeface="Arial" panose="020B0604020202020204" pitchFamily="34" charset="0"/>
              <a:buChar char="•"/>
            </a:pPr>
            <a:r>
              <a:rPr lang="en-ZA" b="1" dirty="0" smtClean="0">
                <a:solidFill>
                  <a:prstClr val="black"/>
                </a:solidFill>
              </a:rPr>
              <a:t>Spatial Sustainability;</a:t>
            </a:r>
          </a:p>
          <a:p>
            <a:pPr marL="342900" indent="-342900">
              <a:buFont typeface="Arial" panose="020B0604020202020204" pitchFamily="34" charset="0"/>
              <a:buChar char="•"/>
            </a:pPr>
            <a:r>
              <a:rPr lang="en-ZA" b="1" dirty="0" smtClean="0">
                <a:solidFill>
                  <a:prstClr val="black"/>
                </a:solidFill>
              </a:rPr>
              <a:t>Efficiency;</a:t>
            </a:r>
          </a:p>
          <a:p>
            <a:pPr marL="342900" indent="-342900">
              <a:buFont typeface="Arial" panose="020B0604020202020204" pitchFamily="34" charset="0"/>
              <a:buChar char="•"/>
            </a:pPr>
            <a:r>
              <a:rPr lang="en-ZA" b="1" dirty="0" smtClean="0">
                <a:solidFill>
                  <a:prstClr val="black"/>
                </a:solidFill>
              </a:rPr>
              <a:t>Spatial Resilience; and</a:t>
            </a:r>
          </a:p>
          <a:p>
            <a:pPr marL="342900" indent="-342900">
              <a:buFont typeface="Arial" panose="020B0604020202020204" pitchFamily="34" charset="0"/>
              <a:buChar char="•"/>
            </a:pPr>
            <a:r>
              <a:rPr lang="en-ZA" b="1" dirty="0" smtClean="0">
                <a:solidFill>
                  <a:prstClr val="black"/>
                </a:solidFill>
              </a:rPr>
              <a:t>Good administration</a:t>
            </a:r>
            <a:r>
              <a:rPr lang="en-ZA" dirty="0" smtClean="0">
                <a:solidFill>
                  <a:prstClr val="black"/>
                </a:solidFill>
              </a:rPr>
              <a:t>.</a:t>
            </a:r>
          </a:p>
        </p:txBody>
      </p:sp>
      <p:sp>
        <p:nvSpPr>
          <p:cNvPr id="5" name="Title 3"/>
          <p:cNvSpPr txBox="1">
            <a:spLocks/>
          </p:cNvSpPr>
          <p:nvPr/>
        </p:nvSpPr>
        <p:spPr>
          <a:xfrm rot="16200000">
            <a:off x="8401090" y="2708744"/>
            <a:ext cx="6323490" cy="1027670"/>
          </a:xfrm>
          <a:prstGeom prst="rect">
            <a:avLst/>
          </a:prstGeom>
          <a:solidFill>
            <a:srgbClr val="008000"/>
          </a:solidFill>
          <a:ln w="25400" cap="flat" cmpd="sng" algn="ctr">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77800"/>
            <a:r>
              <a:rPr lang="en-ZA" sz="2400" b="1" dirty="0" smtClean="0">
                <a:solidFill>
                  <a:srgbClr val="FFFF00"/>
                </a:solidFill>
              </a:rPr>
              <a:t>PROVINCIAL HIERACHY OF PLANS AND SPLUMA REQUIREMENTS FOR PSDF</a:t>
            </a:r>
            <a:endParaRPr lang="en-ZA" sz="2400" b="1" dirty="0">
              <a:solidFill>
                <a:srgbClr val="FFFF00"/>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0701" y="1617793"/>
            <a:ext cx="5677931" cy="5172996"/>
          </a:xfrm>
          <a:prstGeom prst="rect">
            <a:avLst/>
          </a:prstGeom>
        </p:spPr>
      </p:pic>
      <p:sp>
        <p:nvSpPr>
          <p:cNvPr id="4" name="TextBox 3"/>
          <p:cNvSpPr txBox="1"/>
          <p:nvPr/>
        </p:nvSpPr>
        <p:spPr>
          <a:xfrm>
            <a:off x="5178253" y="211082"/>
            <a:ext cx="5922828" cy="1384995"/>
          </a:xfrm>
          <a:prstGeom prst="rect">
            <a:avLst/>
          </a:prstGeom>
          <a:noFill/>
        </p:spPr>
        <p:txBody>
          <a:bodyPr wrap="square" rtlCol="0">
            <a:spAutoFit/>
          </a:bodyPr>
          <a:lstStyle/>
          <a:p>
            <a:pPr marL="285750" indent="-285750">
              <a:buFont typeface="Arial" panose="020B0604020202020204" pitchFamily="34" charset="0"/>
              <a:buChar char="•"/>
            </a:pPr>
            <a:r>
              <a:rPr lang="en-ZA" sz="2000" dirty="0" smtClean="0"/>
              <a:t>KwaZulu-Natal Chapter of IUDF is being piloted in the uMhlatuze municipality.</a:t>
            </a:r>
          </a:p>
          <a:p>
            <a:pPr marL="285750" indent="-285750">
              <a:buFont typeface="Arial" panose="020B0604020202020204" pitchFamily="34" charset="0"/>
              <a:buChar char="•"/>
            </a:pPr>
            <a:r>
              <a:rPr lang="en-ZA" sz="2000" dirty="0" smtClean="0"/>
              <a:t>Provincial SDF, once reviewed, to use IUDF as implementation tool.</a:t>
            </a:r>
            <a:r>
              <a:rPr lang="en-ZA" sz="2400" dirty="0" smtClean="0"/>
              <a:t> </a:t>
            </a:r>
            <a:endParaRPr lang="en-ZA" sz="2400" dirty="0"/>
          </a:p>
        </p:txBody>
      </p:sp>
      <p:sp>
        <p:nvSpPr>
          <p:cNvPr id="7" name="Slide Number Placeholder 6"/>
          <p:cNvSpPr>
            <a:spLocks noGrp="1"/>
          </p:cNvSpPr>
          <p:nvPr>
            <p:ph type="sldNum" sz="quarter" idx="12"/>
          </p:nvPr>
        </p:nvSpPr>
        <p:spPr/>
        <p:txBody>
          <a:bodyPr/>
          <a:lstStyle/>
          <a:p>
            <a:fld id="{44E0BBE0-93EA-40B6-A5E4-CEB20F0EB488}" type="slidenum">
              <a:rPr lang="en-ZA" smtClean="0"/>
              <a:pPr/>
              <a:t>10</a:t>
            </a:fld>
            <a:endParaRPr lang="en-ZA"/>
          </a:p>
        </p:txBody>
      </p:sp>
      <p:sp>
        <p:nvSpPr>
          <p:cNvPr id="8" name="TextBox 7"/>
          <p:cNvSpPr txBox="1"/>
          <p:nvPr/>
        </p:nvSpPr>
        <p:spPr>
          <a:xfrm>
            <a:off x="10356850" y="6513831"/>
            <a:ext cx="234950" cy="369332"/>
          </a:xfrm>
          <a:prstGeom prst="rect">
            <a:avLst/>
          </a:prstGeom>
          <a:noFill/>
        </p:spPr>
        <p:txBody>
          <a:bodyPr wrap="square" rtlCol="0">
            <a:spAutoFit/>
          </a:bodyPr>
          <a:lstStyle/>
          <a:p>
            <a:endParaRPr lang="en-US" dirty="0"/>
          </a:p>
        </p:txBody>
      </p:sp>
      <p:sp>
        <p:nvSpPr>
          <p:cNvPr id="9" name="TextBox 8"/>
          <p:cNvSpPr txBox="1"/>
          <p:nvPr/>
        </p:nvSpPr>
        <p:spPr>
          <a:xfrm>
            <a:off x="10340975" y="6384324"/>
            <a:ext cx="234950" cy="369332"/>
          </a:xfrm>
          <a:prstGeom prst="rect">
            <a:avLst/>
          </a:prstGeom>
          <a:solidFill>
            <a:schemeClr val="bg1"/>
          </a:solidFill>
          <a:ln>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endParaRPr lang="en-US" dirty="0"/>
          </a:p>
        </p:txBody>
      </p:sp>
      <p:sp>
        <p:nvSpPr>
          <p:cNvPr id="10" name="TextBox 9"/>
          <p:cNvSpPr txBox="1"/>
          <p:nvPr/>
        </p:nvSpPr>
        <p:spPr>
          <a:xfrm>
            <a:off x="66503" y="4965473"/>
            <a:ext cx="5234198" cy="1938992"/>
          </a:xfrm>
          <a:prstGeom prst="rect">
            <a:avLst/>
          </a:prstGeom>
          <a:noFill/>
        </p:spPr>
        <p:txBody>
          <a:bodyPr wrap="square" rtlCol="0">
            <a:spAutoFit/>
          </a:bodyPr>
          <a:lstStyle/>
          <a:p>
            <a:pPr marL="285750" indent="-285750">
              <a:buFont typeface="Arial" panose="020B0604020202020204" pitchFamily="34" charset="0"/>
              <a:buChar char="•"/>
            </a:pPr>
            <a:r>
              <a:rPr lang="en-ZA" sz="2000" dirty="0" smtClean="0"/>
              <a:t>The National SDF has not yet been developed.</a:t>
            </a:r>
          </a:p>
          <a:p>
            <a:pPr marL="285750" indent="-285750">
              <a:buFont typeface="Arial" panose="020B0604020202020204" pitchFamily="34" charset="0"/>
              <a:buChar char="•"/>
            </a:pPr>
            <a:r>
              <a:rPr lang="en-ZA" sz="2000" dirty="0" smtClean="0"/>
              <a:t>The Integrated Urban Development Framework (IUDF) adopted in 2016 as South African’s National Urban Policy.</a:t>
            </a:r>
          </a:p>
          <a:p>
            <a:pPr marL="285750" indent="-285750">
              <a:buFont typeface="Arial" panose="020B0604020202020204" pitchFamily="34" charset="0"/>
              <a:buChar char="•"/>
            </a:pPr>
            <a:r>
              <a:rPr lang="en-ZA" sz="2000" dirty="0" smtClean="0"/>
              <a:t>IUDF to serve as implementation tool of the National SDF, albeit SDF not yet developed.  </a:t>
            </a:r>
            <a:endParaRPr lang="en-ZA" sz="2000" dirty="0"/>
          </a:p>
        </p:txBody>
      </p:sp>
    </p:spTree>
    <p:extLst>
      <p:ext uri="{BB962C8B-B14F-4D97-AF65-F5344CB8AC3E}">
        <p14:creationId xmlns:p14="http://schemas.microsoft.com/office/powerpoint/2010/main" val="8820889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5280" y="750714"/>
            <a:ext cx="11536680" cy="6107286"/>
          </a:xfrm>
        </p:spPr>
        <p:txBody>
          <a:bodyPr>
            <a:normAutofit/>
          </a:bodyPr>
          <a:lstStyle/>
          <a:p>
            <a:pPr marL="0" indent="0">
              <a:spcBef>
                <a:spcPts val="0"/>
              </a:spcBef>
              <a:buNone/>
            </a:pPr>
            <a:endParaRPr lang="en-ZA" sz="2400" b="1" dirty="0" smtClean="0">
              <a:cs typeface="Arial" panose="020B0604020202020204" pitchFamily="34" charset="0"/>
            </a:endParaRPr>
          </a:p>
          <a:p>
            <a:pPr marL="0" indent="0">
              <a:spcBef>
                <a:spcPts val="0"/>
              </a:spcBef>
              <a:buNone/>
            </a:pPr>
            <a:endParaRPr lang="en-ZA" b="1" dirty="0" smtClean="0">
              <a:cs typeface="Arial" panose="020B0604020202020204" pitchFamily="34" charset="0"/>
            </a:endParaRPr>
          </a:p>
          <a:p>
            <a:pPr marL="0" indent="0">
              <a:spcBef>
                <a:spcPts val="0"/>
              </a:spcBef>
              <a:buNone/>
            </a:pPr>
            <a:endParaRPr lang="en-ZA" sz="2000" b="1" dirty="0" smtClean="0">
              <a:cs typeface="Arial" panose="020B0604020202020204" pitchFamily="34" charset="0"/>
            </a:endParaRPr>
          </a:p>
          <a:p>
            <a:pPr marL="457200" indent="-457200">
              <a:spcBef>
                <a:spcPts val="0"/>
              </a:spcBef>
              <a:buAutoNum type="arabicPeriod" startAt="2"/>
            </a:pPr>
            <a:endParaRPr lang="en-ZA" b="1" dirty="0">
              <a:cs typeface="Arial" panose="020B0604020202020204" pitchFamily="34" charset="0"/>
            </a:endParaRPr>
          </a:p>
          <a:p>
            <a:pPr marL="0" indent="0">
              <a:spcBef>
                <a:spcPts val="0"/>
              </a:spcBef>
              <a:buNone/>
            </a:pPr>
            <a:endParaRPr lang="en-ZA" sz="2000" b="1" dirty="0" smtClean="0">
              <a:latin typeface="Arial" panose="020B0604020202020204" pitchFamily="34" charset="0"/>
              <a:cs typeface="Arial" panose="020B0604020202020204" pitchFamily="34" charset="0"/>
            </a:endParaRPr>
          </a:p>
          <a:p>
            <a:pPr marL="457200" indent="-457200">
              <a:spcBef>
                <a:spcPts val="0"/>
              </a:spcBef>
              <a:buAutoNum type="arabicPeriod" startAt="2"/>
            </a:pPr>
            <a:endParaRPr lang="en-ZA" sz="2000" b="1" dirty="0">
              <a:latin typeface="Arial" panose="020B0604020202020204" pitchFamily="34" charset="0"/>
              <a:cs typeface="Arial" panose="020B0604020202020204" pitchFamily="34" charset="0"/>
            </a:endParaRPr>
          </a:p>
          <a:p>
            <a:pPr marL="0" indent="0">
              <a:spcBef>
                <a:spcPts val="0"/>
              </a:spcBef>
              <a:buNone/>
            </a:pPr>
            <a:endParaRPr lang="en-ZA" sz="2000" b="1" dirty="0">
              <a:latin typeface="Arial" panose="020B0604020202020204" pitchFamily="34" charset="0"/>
              <a:cs typeface="Arial" panose="020B0604020202020204" pitchFamily="34" charset="0"/>
            </a:endParaRPr>
          </a:p>
          <a:p>
            <a:pPr marL="358775" indent="0">
              <a:spcBef>
                <a:spcPts val="0"/>
              </a:spcBef>
              <a:buNone/>
            </a:pPr>
            <a:endParaRPr lang="en-ZA" sz="800" b="1" dirty="0"/>
          </a:p>
          <a:p>
            <a:pPr marL="358775" indent="-358775">
              <a:spcBef>
                <a:spcPts val="0"/>
              </a:spcBef>
              <a:buNone/>
            </a:pPr>
            <a:r>
              <a:rPr lang="en-ZA" sz="2000" b="1" dirty="0">
                <a:latin typeface="Arial" panose="020B0604020202020204" pitchFamily="34" charset="0"/>
                <a:cs typeface="Arial" panose="020B0604020202020204" pitchFamily="34" charset="0"/>
              </a:rPr>
              <a:t>	</a:t>
            </a:r>
            <a:endParaRPr lang="en-ZA" sz="2000" b="1" dirty="0">
              <a:solidFill>
                <a:prstClr val="black"/>
              </a:solidFill>
              <a:latin typeface="Arial" panose="020B0604020202020204" pitchFamily="34" charset="0"/>
              <a:cs typeface="Arial" panose="020B0604020202020204" pitchFamily="34" charset="0"/>
            </a:endParaRPr>
          </a:p>
        </p:txBody>
      </p:sp>
      <p:sp>
        <p:nvSpPr>
          <p:cNvPr id="7" name="Title 6"/>
          <p:cNvSpPr>
            <a:spLocks noGrp="1"/>
          </p:cNvSpPr>
          <p:nvPr>
            <p:ph type="title"/>
          </p:nvPr>
        </p:nvSpPr>
        <p:spPr>
          <a:xfrm>
            <a:off x="335280" y="1513326"/>
            <a:ext cx="11536679" cy="4148172"/>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ZA" sz="4800" b="1" dirty="0" smtClean="0">
                <a:solidFill>
                  <a:srgbClr val="FFFF00"/>
                </a:solidFill>
              </a:rPr>
              <a:t>PGDP INSTITUTIONAL ARRANGEMENTS </a:t>
            </a:r>
            <a:br>
              <a:rPr lang="en-ZA" sz="4800" b="1" dirty="0" smtClean="0">
                <a:solidFill>
                  <a:srgbClr val="FFFF00"/>
                </a:solidFill>
              </a:rPr>
            </a:br>
            <a:r>
              <a:rPr lang="en-ZA" sz="4800" b="1" dirty="0" smtClean="0">
                <a:solidFill>
                  <a:srgbClr val="FFFF00"/>
                </a:solidFill>
              </a:rPr>
              <a:t>&amp; </a:t>
            </a:r>
            <a:br>
              <a:rPr lang="en-ZA" sz="4800" b="1" dirty="0" smtClean="0">
                <a:solidFill>
                  <a:srgbClr val="FFFF00"/>
                </a:solidFill>
              </a:rPr>
            </a:br>
            <a:r>
              <a:rPr lang="en-ZA" sz="4800" b="1" dirty="0" smtClean="0">
                <a:solidFill>
                  <a:srgbClr val="FFFF00"/>
                </a:solidFill>
              </a:rPr>
              <a:t>PARTICIPATION</a:t>
            </a:r>
            <a:endParaRPr lang="en-ZA" sz="4800" b="1" dirty="0">
              <a:solidFill>
                <a:srgbClr val="FFC000"/>
              </a:solidFill>
            </a:endParaRPr>
          </a:p>
        </p:txBody>
      </p:sp>
      <p:sp>
        <p:nvSpPr>
          <p:cNvPr id="6" name="Slide Number Placeholder 5"/>
          <p:cNvSpPr>
            <a:spLocks noGrp="1"/>
          </p:cNvSpPr>
          <p:nvPr>
            <p:ph type="sldNum" sz="quarter" idx="12"/>
          </p:nvPr>
        </p:nvSpPr>
        <p:spPr/>
        <p:txBody>
          <a:bodyPr/>
          <a:lstStyle/>
          <a:p>
            <a:fld id="{44E0BBE0-93EA-40B6-A5E4-CEB20F0EB488}" type="slidenum">
              <a:rPr lang="en-ZA" b="1">
                <a:latin typeface="Arial" panose="020B0604020202020204" pitchFamily="34" charset="0"/>
                <a:cs typeface="Arial" panose="020B0604020202020204" pitchFamily="34" charset="0"/>
              </a:rPr>
              <a:t>11</a:t>
            </a:fld>
            <a:endParaRPr lang="en-ZA"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55800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5280" y="750714"/>
            <a:ext cx="11536680" cy="6107286"/>
          </a:xfrm>
        </p:spPr>
        <p:txBody>
          <a:bodyPr>
            <a:normAutofit/>
          </a:bodyPr>
          <a:lstStyle/>
          <a:p>
            <a:pPr marL="0" indent="0">
              <a:spcBef>
                <a:spcPts val="0"/>
              </a:spcBef>
              <a:buNone/>
            </a:pPr>
            <a:endParaRPr lang="en-ZA" sz="2400" b="1" dirty="0" smtClean="0">
              <a:cs typeface="Arial" panose="020B0604020202020204" pitchFamily="34" charset="0"/>
            </a:endParaRPr>
          </a:p>
          <a:p>
            <a:pPr marL="0" indent="0">
              <a:spcBef>
                <a:spcPts val="0"/>
              </a:spcBef>
              <a:buNone/>
            </a:pPr>
            <a:endParaRPr lang="en-ZA" b="1" dirty="0" smtClean="0">
              <a:cs typeface="Arial" panose="020B0604020202020204" pitchFamily="34" charset="0"/>
            </a:endParaRPr>
          </a:p>
          <a:p>
            <a:pPr marL="0" indent="0">
              <a:spcBef>
                <a:spcPts val="0"/>
              </a:spcBef>
              <a:buNone/>
            </a:pPr>
            <a:endParaRPr lang="en-ZA" sz="2000" b="1" dirty="0" smtClean="0">
              <a:cs typeface="Arial" panose="020B0604020202020204" pitchFamily="34" charset="0"/>
            </a:endParaRPr>
          </a:p>
          <a:p>
            <a:pPr marL="457200" indent="-457200">
              <a:spcBef>
                <a:spcPts val="0"/>
              </a:spcBef>
              <a:buAutoNum type="arabicPeriod" startAt="2"/>
            </a:pPr>
            <a:endParaRPr lang="en-ZA" b="1" dirty="0">
              <a:cs typeface="Arial" panose="020B0604020202020204" pitchFamily="34" charset="0"/>
            </a:endParaRPr>
          </a:p>
          <a:p>
            <a:pPr marL="0" indent="0">
              <a:spcBef>
                <a:spcPts val="0"/>
              </a:spcBef>
              <a:buNone/>
            </a:pPr>
            <a:endParaRPr lang="en-ZA" sz="2000" b="1" dirty="0" smtClean="0">
              <a:latin typeface="Arial" panose="020B0604020202020204" pitchFamily="34" charset="0"/>
              <a:cs typeface="Arial" panose="020B0604020202020204" pitchFamily="34" charset="0"/>
            </a:endParaRPr>
          </a:p>
          <a:p>
            <a:pPr marL="457200" indent="-457200">
              <a:spcBef>
                <a:spcPts val="0"/>
              </a:spcBef>
              <a:buAutoNum type="arabicPeriod" startAt="2"/>
            </a:pPr>
            <a:endParaRPr lang="en-ZA" sz="2000" b="1" dirty="0">
              <a:latin typeface="Arial" panose="020B0604020202020204" pitchFamily="34" charset="0"/>
              <a:cs typeface="Arial" panose="020B0604020202020204" pitchFamily="34" charset="0"/>
            </a:endParaRPr>
          </a:p>
          <a:p>
            <a:pPr marL="0" indent="0">
              <a:spcBef>
                <a:spcPts val="0"/>
              </a:spcBef>
              <a:buNone/>
            </a:pPr>
            <a:endParaRPr lang="en-ZA" sz="2000" b="1" dirty="0">
              <a:latin typeface="Arial" panose="020B0604020202020204" pitchFamily="34" charset="0"/>
              <a:cs typeface="Arial" panose="020B0604020202020204" pitchFamily="34" charset="0"/>
            </a:endParaRPr>
          </a:p>
          <a:p>
            <a:pPr marL="358775" indent="0">
              <a:spcBef>
                <a:spcPts val="0"/>
              </a:spcBef>
              <a:buNone/>
            </a:pPr>
            <a:endParaRPr lang="en-ZA" sz="800" b="1" dirty="0"/>
          </a:p>
          <a:p>
            <a:pPr marL="358775" indent="-358775">
              <a:spcBef>
                <a:spcPts val="0"/>
              </a:spcBef>
              <a:buNone/>
            </a:pPr>
            <a:r>
              <a:rPr lang="en-ZA" sz="2000" b="1" dirty="0">
                <a:latin typeface="Arial" panose="020B0604020202020204" pitchFamily="34" charset="0"/>
                <a:cs typeface="Arial" panose="020B0604020202020204" pitchFamily="34" charset="0"/>
              </a:rPr>
              <a:t>	</a:t>
            </a:r>
            <a:endParaRPr lang="en-ZA" sz="2000" b="1" dirty="0">
              <a:solidFill>
                <a:prstClr val="black"/>
              </a:solidFill>
              <a:latin typeface="Arial" panose="020B0604020202020204" pitchFamily="34" charset="0"/>
              <a:cs typeface="Arial" panose="020B0604020202020204" pitchFamily="34" charset="0"/>
            </a:endParaRPr>
          </a:p>
        </p:txBody>
      </p:sp>
      <p:sp>
        <p:nvSpPr>
          <p:cNvPr id="7" name="Title 6"/>
          <p:cNvSpPr>
            <a:spLocks noGrp="1"/>
          </p:cNvSpPr>
          <p:nvPr>
            <p:ph type="title"/>
          </p:nvPr>
        </p:nvSpPr>
        <p:spPr>
          <a:xfrm>
            <a:off x="335280" y="127000"/>
            <a:ext cx="11536679" cy="6794500"/>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lang="en-ZA" sz="4800" b="1" dirty="0">
              <a:solidFill>
                <a:srgbClr val="FFC000"/>
              </a:solidFill>
            </a:endParaRPr>
          </a:p>
        </p:txBody>
      </p:sp>
      <p:sp>
        <p:nvSpPr>
          <p:cNvPr id="6" name="Slide Number Placeholder 5"/>
          <p:cNvSpPr>
            <a:spLocks noGrp="1"/>
          </p:cNvSpPr>
          <p:nvPr>
            <p:ph type="sldNum" sz="quarter" idx="12"/>
          </p:nvPr>
        </p:nvSpPr>
        <p:spPr/>
        <p:txBody>
          <a:bodyPr/>
          <a:lstStyle/>
          <a:p>
            <a:fld id="{44E0BBE0-93EA-40B6-A5E4-CEB20F0EB488}" type="slidenum">
              <a:rPr lang="en-ZA" b="1">
                <a:latin typeface="Arial" panose="020B0604020202020204" pitchFamily="34" charset="0"/>
                <a:cs typeface="Arial" panose="020B0604020202020204" pitchFamily="34" charset="0"/>
              </a:rPr>
              <a:t>12</a:t>
            </a:fld>
            <a:endParaRPr lang="en-ZA" b="1" dirty="0">
              <a:latin typeface="Arial" panose="020B0604020202020204" pitchFamily="34" charset="0"/>
              <a:cs typeface="Arial" panose="020B0604020202020204" pitchFamily="34"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850" y="539750"/>
            <a:ext cx="10801350" cy="558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252151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801" y="885478"/>
            <a:ext cx="11811000" cy="5877272"/>
          </a:xfrm>
        </p:spPr>
        <p:style>
          <a:lnRef idx="1">
            <a:schemeClr val="accent6"/>
          </a:lnRef>
          <a:fillRef idx="2">
            <a:schemeClr val="accent6"/>
          </a:fillRef>
          <a:effectRef idx="1">
            <a:schemeClr val="accent6"/>
          </a:effectRef>
          <a:fontRef idx="minor">
            <a:schemeClr val="dk1"/>
          </a:fontRef>
        </p:style>
        <p:txBody>
          <a:bodyPr>
            <a:noAutofit/>
          </a:bodyPr>
          <a:lstStyle/>
          <a:p>
            <a:pPr algn="just">
              <a:spcAft>
                <a:spcPts val="0"/>
              </a:spcAft>
            </a:pPr>
            <a:r>
              <a:rPr lang="en-ZA" sz="2200" b="1" dirty="0" smtClean="0">
                <a:solidFill>
                  <a:srgbClr val="000000"/>
                </a:solidFill>
                <a:latin typeface="Arial" panose="020B0604020202020204" pitchFamily="34" charset="0"/>
                <a:ea typeface="Times New Roman"/>
                <a:cs typeface="Arial" panose="020B0604020202020204" pitchFamily="34" charset="0"/>
              </a:rPr>
              <a:t>AWGs are responsible for facilitating the implementation of the PGDP, reporting on progress against targets as well as providing input into the annual refinement of the PGDP.  </a:t>
            </a:r>
          </a:p>
          <a:p>
            <a:pPr algn="just">
              <a:spcAft>
                <a:spcPts val="0"/>
              </a:spcAft>
            </a:pPr>
            <a:endParaRPr lang="en-ZA" sz="2200" b="1" dirty="0" smtClean="0">
              <a:solidFill>
                <a:srgbClr val="000000"/>
              </a:solidFill>
              <a:latin typeface="Arial" panose="020B0604020202020204" pitchFamily="34" charset="0"/>
              <a:ea typeface="Times New Roman"/>
              <a:cs typeface="Arial" panose="020B0604020202020204" pitchFamily="34" charset="0"/>
            </a:endParaRPr>
          </a:p>
          <a:p>
            <a:pPr algn="just">
              <a:spcAft>
                <a:spcPts val="0"/>
              </a:spcAft>
            </a:pPr>
            <a:r>
              <a:rPr lang="en-ZA" sz="2200" b="1" dirty="0" smtClean="0">
                <a:solidFill>
                  <a:srgbClr val="000000"/>
                </a:solidFill>
                <a:latin typeface="Arial" panose="020B0604020202020204" pitchFamily="34" charset="0"/>
                <a:ea typeface="Times New Roman"/>
                <a:cs typeface="Arial" panose="020B0604020202020204" pitchFamily="34" charset="0"/>
              </a:rPr>
              <a:t>In addition, AWGs are also tasked with the implementation of the State of the Province Address (SOPA) pronouncements and Provincial Executive Council </a:t>
            </a:r>
            <a:r>
              <a:rPr lang="en-ZA" sz="2200" b="1" dirty="0" err="1" smtClean="0">
                <a:solidFill>
                  <a:srgbClr val="000000"/>
                </a:solidFill>
                <a:latin typeface="Arial" panose="020B0604020202020204" pitchFamily="34" charset="0"/>
                <a:ea typeface="Times New Roman"/>
                <a:cs typeface="Arial" panose="020B0604020202020204" pitchFamily="34" charset="0"/>
              </a:rPr>
              <a:t>Lekgotla</a:t>
            </a:r>
            <a:r>
              <a:rPr lang="en-ZA" sz="2200" b="1" dirty="0" smtClean="0">
                <a:solidFill>
                  <a:srgbClr val="000000"/>
                </a:solidFill>
                <a:latin typeface="Arial" panose="020B0604020202020204" pitchFamily="34" charset="0"/>
                <a:ea typeface="Times New Roman"/>
                <a:cs typeface="Arial" panose="020B0604020202020204" pitchFamily="34" charset="0"/>
              </a:rPr>
              <a:t> resolutions. </a:t>
            </a:r>
          </a:p>
          <a:p>
            <a:pPr algn="just">
              <a:spcAft>
                <a:spcPts val="0"/>
              </a:spcAft>
            </a:pPr>
            <a:endParaRPr lang="en-ZA" sz="2200" b="1" dirty="0" smtClean="0">
              <a:solidFill>
                <a:srgbClr val="000000"/>
              </a:solidFill>
              <a:latin typeface="Arial" panose="020B0604020202020204" pitchFamily="34" charset="0"/>
              <a:ea typeface="Times New Roman"/>
              <a:cs typeface="Arial" panose="020B0604020202020204" pitchFamily="34" charset="0"/>
            </a:endParaRPr>
          </a:p>
          <a:p>
            <a:pPr algn="just">
              <a:spcAft>
                <a:spcPts val="0"/>
              </a:spcAft>
            </a:pPr>
            <a:r>
              <a:rPr lang="en-ZA" sz="2200" b="1" dirty="0" smtClean="0">
                <a:solidFill>
                  <a:srgbClr val="000000"/>
                </a:solidFill>
                <a:latin typeface="Arial" panose="020B0604020202020204" pitchFamily="34" charset="0"/>
                <a:ea typeface="Times New Roman"/>
                <a:cs typeface="Arial" panose="020B0604020202020204" pitchFamily="34" charset="0"/>
              </a:rPr>
              <a:t>AWGs operate across a range of stakeholders inclusive of government (local, provincial &amp; national), state-owned entities, private sector, academia, civil society, etc. This is meant to promote collaborative planning, resources rationalisation and allocation.</a:t>
            </a:r>
            <a:endParaRPr lang="en-US" sz="2200" b="1" dirty="0" smtClean="0">
              <a:latin typeface="Arial" panose="020B0604020202020204" pitchFamily="34" charset="0"/>
              <a:cs typeface="Arial" panose="020B0604020202020204" pitchFamily="34" charset="0"/>
            </a:endParaRPr>
          </a:p>
          <a:p>
            <a:pPr marL="0" indent="0" algn="just">
              <a:spcAft>
                <a:spcPts val="0"/>
              </a:spcAft>
              <a:buNone/>
            </a:pPr>
            <a:endParaRPr lang="en-US" sz="2200" b="1" dirty="0">
              <a:latin typeface="Arial" panose="020B0604020202020204" pitchFamily="34" charset="0"/>
              <a:cs typeface="Arial" panose="020B0604020202020204" pitchFamily="34" charset="0"/>
            </a:endParaRPr>
          </a:p>
        </p:txBody>
      </p:sp>
      <p:sp>
        <p:nvSpPr>
          <p:cNvPr id="5" name="Rounded Rectangle 4"/>
          <p:cNvSpPr/>
          <p:nvPr/>
        </p:nvSpPr>
        <p:spPr>
          <a:xfrm>
            <a:off x="112185" y="80628"/>
            <a:ext cx="11942232" cy="756084"/>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ZA" sz="3600" b="1" dirty="0" smtClean="0">
                <a:solidFill>
                  <a:srgbClr val="FFFF00"/>
                </a:solidFill>
              </a:rPr>
              <a:t>ROLE OF ACTION WORKGROUPS (AWGs)</a:t>
            </a:r>
            <a:endParaRPr lang="en-ZA" sz="3600" b="1" dirty="0">
              <a:solidFill>
                <a:srgbClr val="FFFF00"/>
              </a:solidFill>
            </a:endParaRPr>
          </a:p>
        </p:txBody>
      </p:sp>
      <p:sp>
        <p:nvSpPr>
          <p:cNvPr id="2" name="Slide Number Placeholder 1"/>
          <p:cNvSpPr>
            <a:spLocks noGrp="1"/>
          </p:cNvSpPr>
          <p:nvPr>
            <p:ph type="sldNum" sz="quarter" idx="12"/>
          </p:nvPr>
        </p:nvSpPr>
        <p:spPr/>
        <p:txBody>
          <a:bodyPr/>
          <a:lstStyle/>
          <a:p>
            <a:fld id="{3FA07CA4-4154-4BB2-918C-D2485B1D0CF1}" type="slidenum">
              <a:rPr lang="en-ZA" smtClean="0">
                <a:solidFill>
                  <a:prstClr val="black">
                    <a:tint val="75000"/>
                  </a:prstClr>
                </a:solidFill>
              </a:rPr>
              <a:pPr/>
              <a:t>13</a:t>
            </a:fld>
            <a:endParaRPr lang="en-ZA" dirty="0">
              <a:solidFill>
                <a:prstClr val="black">
                  <a:tint val="75000"/>
                </a:prstClr>
              </a:solidFill>
            </a:endParaRPr>
          </a:p>
        </p:txBody>
      </p:sp>
    </p:spTree>
    <p:extLst>
      <p:ext uri="{BB962C8B-B14F-4D97-AF65-F5344CB8AC3E}">
        <p14:creationId xmlns:p14="http://schemas.microsoft.com/office/powerpoint/2010/main" val="18391930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73029"/>
            <a:ext cx="10515600" cy="1006471"/>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ZA" sz="3600" b="1" dirty="0">
                <a:solidFill>
                  <a:srgbClr val="FFFF00"/>
                </a:solidFill>
              </a:rPr>
              <a:t>LIST OF AWGs and Goal Responsibilities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528415641"/>
              </p:ext>
            </p:extLst>
          </p:nvPr>
        </p:nvGraphicFramePr>
        <p:xfrm>
          <a:off x="292100" y="1190625"/>
          <a:ext cx="11766550" cy="4922520"/>
        </p:xfrm>
        <a:graphic>
          <a:graphicData uri="http://schemas.openxmlformats.org/drawingml/2006/table">
            <a:tbl>
              <a:tblPr firstRow="1" bandRow="1">
                <a:tableStyleId>{93296810-A885-4BE3-A3E7-6D5BEEA58F35}</a:tableStyleId>
              </a:tblPr>
              <a:tblGrid>
                <a:gridCol w="1447800"/>
                <a:gridCol w="3879850"/>
                <a:gridCol w="6438900"/>
              </a:tblGrid>
              <a:tr h="370840">
                <a:tc>
                  <a:txBody>
                    <a:bodyPr/>
                    <a:lstStyle/>
                    <a:p>
                      <a:r>
                        <a:rPr lang="en-US" sz="2200" dirty="0" smtClean="0"/>
                        <a:t>AWG  No.</a:t>
                      </a:r>
                      <a:endParaRPr lang="en-US" sz="2200" dirty="0"/>
                    </a:p>
                  </a:txBody>
                  <a:tcPr/>
                </a:tc>
                <a:tc>
                  <a:txBody>
                    <a:bodyPr/>
                    <a:lstStyle/>
                    <a:p>
                      <a:r>
                        <a:rPr lang="en-US" sz="2200" dirty="0" smtClean="0"/>
                        <a:t>AWG</a:t>
                      </a:r>
                      <a:r>
                        <a:rPr lang="en-US" sz="2200" baseline="0" dirty="0" smtClean="0"/>
                        <a:t> Convening Department</a:t>
                      </a:r>
                      <a:endParaRPr lang="en-US" sz="2200" dirty="0"/>
                    </a:p>
                  </a:txBody>
                  <a:tcPr/>
                </a:tc>
                <a:tc>
                  <a:txBody>
                    <a:bodyPr/>
                    <a:lstStyle/>
                    <a:p>
                      <a:r>
                        <a:rPr lang="en-US" sz="2200" dirty="0" smtClean="0"/>
                        <a:t>Responsible</a:t>
                      </a:r>
                      <a:r>
                        <a:rPr lang="en-US" sz="2200" baseline="0" dirty="0" smtClean="0"/>
                        <a:t> for Goal</a:t>
                      </a:r>
                      <a:endParaRPr lang="en-US" sz="2200" dirty="0"/>
                    </a:p>
                  </a:txBody>
                  <a:tcPr/>
                </a:tc>
              </a:tr>
              <a:tr h="370840">
                <a:tc>
                  <a:txBody>
                    <a:bodyPr/>
                    <a:lstStyle/>
                    <a:p>
                      <a:pPr algn="ctr"/>
                      <a:r>
                        <a:rPr lang="en-US" b="1" dirty="0" smtClean="0"/>
                        <a:t>1</a:t>
                      </a:r>
                      <a:endParaRPr lang="en-US" b="1" dirty="0"/>
                    </a:p>
                  </a:txBody>
                  <a:tcPr/>
                </a:tc>
                <a:tc>
                  <a:txBody>
                    <a:bodyPr/>
                    <a:lstStyle/>
                    <a:p>
                      <a:r>
                        <a:rPr lang="en-US" b="1" dirty="0" smtClean="0"/>
                        <a:t>Department</a:t>
                      </a:r>
                      <a:r>
                        <a:rPr lang="en-US" b="1" baseline="0" dirty="0" smtClean="0"/>
                        <a:t> of </a:t>
                      </a:r>
                      <a:r>
                        <a:rPr lang="en-US" b="1" dirty="0" smtClean="0"/>
                        <a:t>Agriculture</a:t>
                      </a:r>
                      <a:r>
                        <a:rPr lang="en-US" b="1" baseline="0" dirty="0" smtClean="0"/>
                        <a:t> &amp; </a:t>
                      </a:r>
                      <a:r>
                        <a:rPr lang="en-US" b="1" dirty="0" smtClean="0"/>
                        <a:t>Rural Development</a:t>
                      </a:r>
                      <a:r>
                        <a:rPr lang="en-US" b="1" baseline="0" dirty="0" smtClean="0"/>
                        <a:t> (DARD)</a:t>
                      </a:r>
                      <a:endParaRPr lang="en-US" b="1" dirty="0"/>
                    </a:p>
                  </a:txBody>
                  <a:tcPr/>
                </a:tc>
                <a:tc>
                  <a:txBody>
                    <a:bodyPr/>
                    <a:lstStyle/>
                    <a:p>
                      <a:r>
                        <a:rPr lang="en-US" b="1" dirty="0" smtClean="0"/>
                        <a:t>1. INCLUSIVE ECONOMIC GROWTH</a:t>
                      </a:r>
                      <a:endParaRPr lang="en-US" b="1" dirty="0"/>
                    </a:p>
                  </a:txBody>
                  <a:tcPr/>
                </a:tc>
              </a:tr>
              <a:tr h="370840">
                <a:tc>
                  <a:txBody>
                    <a:bodyPr/>
                    <a:lstStyle/>
                    <a:p>
                      <a:pPr algn="ctr"/>
                      <a:r>
                        <a:rPr lang="en-US" b="1" dirty="0" smtClean="0"/>
                        <a:t>2</a:t>
                      </a:r>
                      <a:endParaRPr lang="en-US" b="1" dirty="0"/>
                    </a:p>
                  </a:txBody>
                  <a:tcPr/>
                </a:tc>
                <a:tc>
                  <a:txBody>
                    <a:bodyPr/>
                    <a:lstStyle/>
                    <a:p>
                      <a:r>
                        <a:rPr lang="en-US" b="1" dirty="0" smtClean="0"/>
                        <a:t>Department of Economic Development, Tourism</a:t>
                      </a:r>
                      <a:r>
                        <a:rPr lang="en-US" b="1" baseline="0" dirty="0" smtClean="0"/>
                        <a:t> &amp; E</a:t>
                      </a:r>
                      <a:r>
                        <a:rPr lang="en-US" b="1" dirty="0" smtClean="0"/>
                        <a:t>nvironmental Affairs (DEDETEA)</a:t>
                      </a:r>
                      <a:endParaRPr lang="en-US" b="1" dirty="0"/>
                    </a:p>
                  </a:txBody>
                  <a:tcPr/>
                </a:tc>
                <a:tc>
                  <a:txBody>
                    <a:bodyPr/>
                    <a:lstStyle/>
                    <a:p>
                      <a:r>
                        <a:rPr lang="en-US" b="1" dirty="0" smtClean="0"/>
                        <a:t>1. INCLUSIVE ECONOMIC GROWTH</a:t>
                      </a:r>
                      <a:endParaRPr lang="en-US" b="1" dirty="0"/>
                    </a:p>
                  </a:txBody>
                  <a:tcPr/>
                </a:tc>
              </a:tr>
              <a:tr h="370840">
                <a:tc>
                  <a:txBody>
                    <a:bodyPr/>
                    <a:lstStyle/>
                    <a:p>
                      <a:pPr algn="ctr"/>
                      <a:r>
                        <a:rPr lang="en-US" b="1" dirty="0" smtClean="0"/>
                        <a:t>3</a:t>
                      </a:r>
                      <a:endParaRPr lang="en-US" b="1" dirty="0"/>
                    </a:p>
                  </a:txBody>
                  <a:tcPr/>
                </a:tc>
                <a:tc>
                  <a:txBody>
                    <a:bodyPr/>
                    <a:lstStyle/>
                    <a:p>
                      <a:r>
                        <a:rPr lang="en-US" b="1" dirty="0" smtClean="0"/>
                        <a:t>Department</a:t>
                      </a:r>
                      <a:r>
                        <a:rPr lang="en-US" b="1" baseline="0" dirty="0" smtClean="0"/>
                        <a:t> of Public Works </a:t>
                      </a:r>
                      <a:r>
                        <a:rPr lang="en-US" b="1" dirty="0" smtClean="0"/>
                        <a:t>(DPW)</a:t>
                      </a:r>
                      <a:endParaRPr lang="en-US" b="1" dirty="0"/>
                    </a:p>
                  </a:txBody>
                  <a:tcPr/>
                </a:tc>
                <a:tc>
                  <a:txBody>
                    <a:bodyPr/>
                    <a:lstStyle/>
                    <a:p>
                      <a:r>
                        <a:rPr lang="en-US" b="1" dirty="0" smtClean="0"/>
                        <a:t>1. INCLUSIVE ECONOMIC GROWTH</a:t>
                      </a:r>
                      <a:endParaRPr lang="en-US" b="1" dirty="0"/>
                    </a:p>
                  </a:txBody>
                  <a:tcPr/>
                </a:tc>
              </a:tr>
              <a:tr h="370840">
                <a:tc>
                  <a:txBody>
                    <a:bodyPr/>
                    <a:lstStyle/>
                    <a:p>
                      <a:pPr algn="ctr"/>
                      <a:r>
                        <a:rPr lang="en-US" b="1" dirty="0" smtClean="0"/>
                        <a:t>4</a:t>
                      </a:r>
                      <a:endParaRPr lang="en-US"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prstClr val="black"/>
                          </a:solidFill>
                          <a:effectLst/>
                          <a:uLnTx/>
                          <a:uFillTx/>
                          <a:latin typeface="+mn-lt"/>
                          <a:ea typeface="+mn-ea"/>
                          <a:cs typeface="+mn-cs"/>
                        </a:rPr>
                        <a:t>Department of Economic Development, Tourism &amp; Environmental Affairs (DEDETEA)</a:t>
                      </a:r>
                    </a:p>
                  </a:txBody>
                  <a:tcPr/>
                </a:tc>
                <a:tc>
                  <a:txBody>
                    <a:bodyPr/>
                    <a:lstStyle/>
                    <a:p>
                      <a:r>
                        <a:rPr lang="en-US" b="1" dirty="0" smtClean="0"/>
                        <a:t>1. INCLUSIVE ECONOMIC GROWTH</a:t>
                      </a:r>
                      <a:endParaRPr lang="en-US" b="1" dirty="0"/>
                    </a:p>
                  </a:txBody>
                  <a:tcPr/>
                </a:tc>
              </a:tr>
              <a:tr h="370840">
                <a:tc>
                  <a:txBody>
                    <a:bodyPr/>
                    <a:lstStyle/>
                    <a:p>
                      <a:pPr algn="ctr"/>
                      <a:r>
                        <a:rPr lang="en-US" b="1" dirty="0" smtClean="0"/>
                        <a:t>5</a:t>
                      </a:r>
                      <a:endParaRPr lang="en-US"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prstClr val="black"/>
                          </a:solidFill>
                          <a:effectLst/>
                          <a:uLnTx/>
                          <a:uFillTx/>
                          <a:latin typeface="+mn-lt"/>
                          <a:ea typeface="+mn-ea"/>
                          <a:cs typeface="+mn-cs"/>
                        </a:rPr>
                        <a:t>Department of Economic Development, Tourism &amp; Environmental Affairs (DEDETEA)</a:t>
                      </a:r>
                    </a:p>
                  </a:txBody>
                  <a:tcPr/>
                </a:tc>
                <a:tc>
                  <a:txBody>
                    <a:bodyPr/>
                    <a:lstStyle/>
                    <a:p>
                      <a:r>
                        <a:rPr lang="en-US" b="1" dirty="0" smtClean="0"/>
                        <a:t>1. INCLUSIVE ECONOMIC GROWTH</a:t>
                      </a:r>
                      <a:endParaRPr lang="en-US" b="1" dirty="0"/>
                    </a:p>
                  </a:txBody>
                  <a:tcPr/>
                </a:tc>
              </a:tr>
              <a:tr h="370840">
                <a:tc>
                  <a:txBody>
                    <a:bodyPr/>
                    <a:lstStyle/>
                    <a:p>
                      <a:pPr algn="ctr"/>
                      <a:r>
                        <a:rPr lang="en-US" b="1" dirty="0" smtClean="0"/>
                        <a:t>6</a:t>
                      </a:r>
                      <a:endParaRPr lang="en-US" b="1" dirty="0"/>
                    </a:p>
                  </a:txBody>
                  <a:tcPr/>
                </a:tc>
                <a:tc>
                  <a:txBody>
                    <a:bodyPr/>
                    <a:lstStyle/>
                    <a:p>
                      <a:r>
                        <a:rPr lang="en-US" b="1" dirty="0" smtClean="0"/>
                        <a:t>Department</a:t>
                      </a:r>
                      <a:r>
                        <a:rPr lang="en-US" b="1" baseline="0" dirty="0" smtClean="0"/>
                        <a:t> of Education (D</a:t>
                      </a:r>
                      <a:r>
                        <a:rPr lang="en-US" b="1" dirty="0" smtClean="0"/>
                        <a:t>OE)</a:t>
                      </a:r>
                      <a:endParaRPr lang="en-US" b="1" dirty="0"/>
                    </a:p>
                  </a:txBody>
                  <a:tcPr/>
                </a:tc>
                <a:tc>
                  <a:txBody>
                    <a:bodyPr/>
                    <a:lstStyle/>
                    <a:p>
                      <a:r>
                        <a:rPr lang="en-US" b="1" dirty="0" smtClean="0"/>
                        <a:t>2.</a:t>
                      </a:r>
                      <a:r>
                        <a:rPr lang="en-US" b="1" baseline="0" dirty="0" smtClean="0"/>
                        <a:t> HUMAN RESOURCE DEVELOPMENT</a:t>
                      </a:r>
                      <a:endParaRPr lang="en-US" b="1" dirty="0"/>
                    </a:p>
                  </a:txBody>
                  <a:tcPr/>
                </a:tc>
              </a:tr>
              <a:tr h="370840">
                <a:tc>
                  <a:txBody>
                    <a:bodyPr/>
                    <a:lstStyle/>
                    <a:p>
                      <a:pPr algn="ctr"/>
                      <a:r>
                        <a:rPr lang="en-US" b="1" dirty="0" smtClean="0"/>
                        <a:t>7</a:t>
                      </a:r>
                      <a:endParaRPr lang="en-US" b="1" dirty="0"/>
                    </a:p>
                  </a:txBody>
                  <a:tcPr/>
                </a:tc>
                <a:tc>
                  <a:txBody>
                    <a:bodyPr/>
                    <a:lstStyle/>
                    <a:p>
                      <a:r>
                        <a:rPr lang="en-US" b="1" dirty="0" smtClean="0"/>
                        <a:t>Office of the Premier</a:t>
                      </a:r>
                      <a:r>
                        <a:rPr lang="en-US" b="1" baseline="0" dirty="0" smtClean="0"/>
                        <a:t> </a:t>
                      </a:r>
                      <a:r>
                        <a:rPr lang="en-US" b="1" dirty="0" smtClean="0"/>
                        <a:t>(OTP)</a:t>
                      </a:r>
                      <a:endParaRPr lang="en-US" b="1" dirty="0"/>
                    </a:p>
                  </a:txBody>
                  <a:tcPr/>
                </a:tc>
                <a:tc>
                  <a:txBody>
                    <a:bodyPr/>
                    <a:lstStyle/>
                    <a:p>
                      <a:r>
                        <a:rPr kumimoji="0" lang="en-US" sz="1800" b="1" i="0" u="none" strike="noStrike" kern="1200" cap="none" spc="0" normalizeH="0" baseline="0" noProof="0" dirty="0" smtClean="0">
                          <a:ln>
                            <a:noFill/>
                          </a:ln>
                          <a:solidFill>
                            <a:prstClr val="black"/>
                          </a:solidFill>
                          <a:effectLst/>
                          <a:uLnTx/>
                          <a:uFillTx/>
                          <a:latin typeface="+mn-lt"/>
                          <a:ea typeface="+mn-ea"/>
                          <a:cs typeface="+mn-cs"/>
                        </a:rPr>
                        <a:t>2. HUMAN RESOURCE DEVELOPMENT</a:t>
                      </a:r>
                      <a:endParaRPr lang="en-US" b="1" dirty="0"/>
                    </a:p>
                  </a:txBody>
                  <a:tcPr/>
                </a:tc>
              </a:tr>
            </a:tbl>
          </a:graphicData>
        </a:graphic>
      </p:graphicFrame>
      <p:sp>
        <p:nvSpPr>
          <p:cNvPr id="4" name="Slide Number Placeholder 3"/>
          <p:cNvSpPr>
            <a:spLocks noGrp="1"/>
          </p:cNvSpPr>
          <p:nvPr>
            <p:ph type="sldNum" sz="quarter" idx="12"/>
          </p:nvPr>
        </p:nvSpPr>
        <p:spPr/>
        <p:txBody>
          <a:bodyPr/>
          <a:lstStyle/>
          <a:p>
            <a:fld id="{44E0BBE0-93EA-40B6-A5E4-CEB20F0EB488}" type="slidenum">
              <a:rPr lang="en-ZA" smtClean="0"/>
              <a:pPr/>
              <a:t>14</a:t>
            </a:fld>
            <a:endParaRPr lang="en-ZA" dirty="0"/>
          </a:p>
        </p:txBody>
      </p:sp>
    </p:spTree>
    <p:extLst>
      <p:ext uri="{BB962C8B-B14F-4D97-AF65-F5344CB8AC3E}">
        <p14:creationId xmlns:p14="http://schemas.microsoft.com/office/powerpoint/2010/main" val="11677406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73029"/>
            <a:ext cx="10515600" cy="1006471"/>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ZA" sz="3600" b="1" dirty="0" smtClean="0">
                <a:solidFill>
                  <a:srgbClr val="FFFF00"/>
                </a:solidFill>
              </a:rPr>
              <a:t>LIST OF AWGs and Goal Responsibilities</a:t>
            </a:r>
            <a:endParaRPr lang="en-ZA" sz="3600" b="1" dirty="0">
              <a:solidFill>
                <a:srgbClr val="FFFF00"/>
              </a:solidFill>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890310308"/>
              </p:ext>
            </p:extLst>
          </p:nvPr>
        </p:nvGraphicFramePr>
        <p:xfrm>
          <a:off x="292100" y="1190625"/>
          <a:ext cx="11766550" cy="4917440"/>
        </p:xfrm>
        <a:graphic>
          <a:graphicData uri="http://schemas.openxmlformats.org/drawingml/2006/table">
            <a:tbl>
              <a:tblPr firstRow="1" bandRow="1">
                <a:tableStyleId>{93296810-A885-4BE3-A3E7-6D5BEEA58F35}</a:tableStyleId>
              </a:tblPr>
              <a:tblGrid>
                <a:gridCol w="1447800"/>
                <a:gridCol w="3879850"/>
                <a:gridCol w="6438900"/>
              </a:tblGrid>
              <a:tr h="370840">
                <a:tc>
                  <a:txBody>
                    <a:bodyPr/>
                    <a:lstStyle/>
                    <a:p>
                      <a:r>
                        <a:rPr lang="en-US" sz="2200" dirty="0" smtClean="0"/>
                        <a:t>AWG  No. </a:t>
                      </a:r>
                      <a:endParaRPr lang="en-US" sz="2200" dirty="0"/>
                    </a:p>
                  </a:txBody>
                  <a:tcPr/>
                </a:tc>
                <a:tc>
                  <a:txBody>
                    <a:bodyPr/>
                    <a:lstStyle/>
                    <a:p>
                      <a:r>
                        <a:rPr lang="en-US" sz="2200" dirty="0" smtClean="0"/>
                        <a:t>AWG</a:t>
                      </a:r>
                      <a:r>
                        <a:rPr lang="en-US" sz="2200" baseline="0" dirty="0" smtClean="0"/>
                        <a:t> Convening Department</a:t>
                      </a:r>
                      <a:endParaRPr lang="en-US" sz="2200" dirty="0"/>
                    </a:p>
                  </a:txBody>
                  <a:tcPr/>
                </a:tc>
                <a:tc>
                  <a:txBody>
                    <a:bodyPr/>
                    <a:lstStyle/>
                    <a:p>
                      <a:r>
                        <a:rPr lang="en-US" sz="2200" dirty="0" smtClean="0"/>
                        <a:t>Responsible</a:t>
                      </a:r>
                      <a:r>
                        <a:rPr lang="en-US" sz="2200" baseline="0" dirty="0" smtClean="0"/>
                        <a:t> for Goal</a:t>
                      </a:r>
                      <a:endParaRPr lang="en-US" sz="2200" dirty="0"/>
                    </a:p>
                  </a:txBody>
                  <a:tcPr/>
                </a:tc>
              </a:tr>
              <a:tr h="370840">
                <a:tc>
                  <a:txBody>
                    <a:bodyPr/>
                    <a:lstStyle/>
                    <a:p>
                      <a:pPr algn="ctr"/>
                      <a:r>
                        <a:rPr lang="en-US" b="1" dirty="0" smtClean="0"/>
                        <a:t>8</a:t>
                      </a:r>
                      <a:endParaRPr lang="en-US" b="1" dirty="0"/>
                    </a:p>
                  </a:txBody>
                  <a:tcPr/>
                </a:tc>
                <a:tc>
                  <a:txBody>
                    <a:bodyPr/>
                    <a:lstStyle/>
                    <a:p>
                      <a:r>
                        <a:rPr lang="en-US" b="1" dirty="0" smtClean="0"/>
                        <a:t>Department</a:t>
                      </a:r>
                      <a:r>
                        <a:rPr lang="en-US" b="1" baseline="0" dirty="0" smtClean="0"/>
                        <a:t> of Social Development </a:t>
                      </a:r>
                      <a:r>
                        <a:rPr lang="en-US" b="1" dirty="0" smtClean="0"/>
                        <a:t>(DSD)</a:t>
                      </a:r>
                      <a:endParaRPr lang="en-US" b="1" dirty="0"/>
                    </a:p>
                  </a:txBody>
                  <a:tcPr/>
                </a:tc>
                <a:tc>
                  <a:txBody>
                    <a:bodyPr/>
                    <a:lstStyle/>
                    <a:p>
                      <a:r>
                        <a:rPr kumimoji="0" lang="en-US" sz="1800" b="1" i="0" u="none" strike="noStrike" kern="1200" cap="none" spc="0" normalizeH="0" baseline="0" noProof="0" dirty="0" smtClean="0">
                          <a:ln>
                            <a:noFill/>
                          </a:ln>
                          <a:solidFill>
                            <a:prstClr val="black"/>
                          </a:solidFill>
                          <a:effectLst/>
                          <a:uLnTx/>
                          <a:uFillTx/>
                          <a:latin typeface="+mn-lt"/>
                          <a:ea typeface="+mn-ea"/>
                          <a:cs typeface="+mn-cs"/>
                        </a:rPr>
                        <a:t>3. HUMAN &amp; COMMUNITY DEVELOPMENT</a:t>
                      </a:r>
                      <a:endParaRPr lang="en-US" b="1" dirty="0"/>
                    </a:p>
                  </a:txBody>
                  <a:tcPr/>
                </a:tc>
              </a:tr>
              <a:tr h="370840">
                <a:tc>
                  <a:txBody>
                    <a:bodyPr/>
                    <a:lstStyle/>
                    <a:p>
                      <a:pPr algn="ctr"/>
                      <a:r>
                        <a:rPr lang="en-US" b="1" dirty="0" smtClean="0"/>
                        <a:t>9</a:t>
                      </a:r>
                      <a:endParaRPr lang="en-US" b="1" dirty="0"/>
                    </a:p>
                  </a:txBody>
                  <a:tcPr/>
                </a:tc>
                <a:tc>
                  <a:txBody>
                    <a:bodyPr/>
                    <a:lstStyle/>
                    <a:p>
                      <a:r>
                        <a:rPr lang="en-US" b="1" dirty="0" smtClean="0"/>
                        <a:t>Department of Community Safety &amp; Liaison</a:t>
                      </a:r>
                      <a:r>
                        <a:rPr lang="en-US" b="1" baseline="0" dirty="0" smtClean="0"/>
                        <a:t> </a:t>
                      </a:r>
                      <a:r>
                        <a:rPr lang="en-US" b="1" dirty="0" smtClean="0"/>
                        <a:t>(DCSL)</a:t>
                      </a:r>
                      <a:endParaRPr lang="en-US" b="1" dirty="0"/>
                    </a:p>
                  </a:txBody>
                  <a:tcPr/>
                </a:tc>
                <a:tc>
                  <a:txBody>
                    <a:bodyPr/>
                    <a:lstStyle/>
                    <a:p>
                      <a:r>
                        <a:rPr kumimoji="0" lang="en-US" sz="1800" b="1" i="0" u="none" strike="noStrike" kern="1200" cap="none" spc="0" normalizeH="0" baseline="0" noProof="0" smtClean="0">
                          <a:ln>
                            <a:noFill/>
                          </a:ln>
                          <a:solidFill>
                            <a:prstClr val="black"/>
                          </a:solidFill>
                          <a:effectLst/>
                          <a:uLnTx/>
                          <a:uFillTx/>
                          <a:latin typeface="+mn-lt"/>
                          <a:ea typeface="+mn-ea"/>
                          <a:cs typeface="+mn-cs"/>
                        </a:rPr>
                        <a:t>3. HUMAN &amp; COMMUNITY DEVELOPMENT</a:t>
                      </a:r>
                      <a:endParaRPr lang="en-US" b="1" dirty="0"/>
                    </a:p>
                  </a:txBody>
                  <a:tcPr/>
                </a:tc>
              </a:tr>
              <a:tr h="370840">
                <a:tc>
                  <a:txBody>
                    <a:bodyPr/>
                    <a:lstStyle/>
                    <a:p>
                      <a:pPr algn="ctr"/>
                      <a:r>
                        <a:rPr lang="en-US" b="1" dirty="0" smtClean="0"/>
                        <a:t>10</a:t>
                      </a:r>
                      <a:endParaRPr lang="en-US" b="1" dirty="0"/>
                    </a:p>
                  </a:txBody>
                  <a:tcPr/>
                </a:tc>
                <a:tc>
                  <a:txBody>
                    <a:bodyPr/>
                    <a:lstStyle/>
                    <a:p>
                      <a:r>
                        <a:rPr lang="en-US" b="1" dirty="0" smtClean="0"/>
                        <a:t>Department</a:t>
                      </a:r>
                      <a:r>
                        <a:rPr lang="en-US" b="1" baseline="0" dirty="0" smtClean="0"/>
                        <a:t> of Health (D</a:t>
                      </a:r>
                      <a:r>
                        <a:rPr lang="en-US" b="1" dirty="0" smtClean="0"/>
                        <a:t>OH)</a:t>
                      </a:r>
                      <a:endParaRPr lang="en-US" b="1" dirty="0"/>
                    </a:p>
                  </a:txBody>
                  <a:tcPr/>
                </a:tc>
                <a:tc>
                  <a:txBody>
                    <a:bodyPr/>
                    <a:lstStyle/>
                    <a:p>
                      <a:r>
                        <a:rPr kumimoji="0" lang="en-US" sz="1800" b="1" i="0" u="none" strike="noStrike" kern="1200" cap="none" spc="0" normalizeH="0" baseline="0" noProof="0" smtClean="0">
                          <a:ln>
                            <a:noFill/>
                          </a:ln>
                          <a:solidFill>
                            <a:prstClr val="black"/>
                          </a:solidFill>
                          <a:effectLst/>
                          <a:uLnTx/>
                          <a:uFillTx/>
                          <a:latin typeface="+mn-lt"/>
                          <a:ea typeface="+mn-ea"/>
                          <a:cs typeface="+mn-cs"/>
                        </a:rPr>
                        <a:t>3. HUMAN &amp; COMMUNITY DEVELOPMENT</a:t>
                      </a:r>
                      <a:endParaRPr lang="en-US" b="1" dirty="0"/>
                    </a:p>
                  </a:txBody>
                  <a:tcPr/>
                </a:tc>
              </a:tr>
              <a:tr h="370840">
                <a:tc>
                  <a:txBody>
                    <a:bodyPr/>
                    <a:lstStyle/>
                    <a:p>
                      <a:pPr algn="ctr"/>
                      <a:r>
                        <a:rPr lang="en-US" b="1" dirty="0" smtClean="0"/>
                        <a:t>11</a:t>
                      </a:r>
                      <a:endParaRPr lang="en-US" b="1" dirty="0"/>
                    </a:p>
                  </a:txBody>
                  <a:tcPr/>
                </a:tc>
                <a:tc>
                  <a:txBody>
                    <a:bodyPr/>
                    <a:lstStyle/>
                    <a:p>
                      <a:r>
                        <a:rPr lang="en-US" b="1" dirty="0" smtClean="0"/>
                        <a:t>Department of Human Settlements (DHS)</a:t>
                      </a:r>
                      <a:endParaRPr lang="en-US" b="1" dirty="0"/>
                    </a:p>
                  </a:txBody>
                  <a:tcPr/>
                </a:tc>
                <a:tc>
                  <a:txBody>
                    <a:bodyPr/>
                    <a:lstStyle/>
                    <a:p>
                      <a:r>
                        <a:rPr kumimoji="0" lang="en-US" sz="1800" b="1" i="0" u="none" strike="noStrike" kern="1200" cap="none" spc="0" normalizeH="0" baseline="0" noProof="0" dirty="0" smtClean="0">
                          <a:ln>
                            <a:noFill/>
                          </a:ln>
                          <a:solidFill>
                            <a:prstClr val="black"/>
                          </a:solidFill>
                          <a:effectLst/>
                          <a:uLnTx/>
                          <a:uFillTx/>
                          <a:latin typeface="+mn-lt"/>
                          <a:ea typeface="+mn-ea"/>
                          <a:cs typeface="+mn-cs"/>
                        </a:rPr>
                        <a:t>3. HUMAN &amp; COMMUNITY DEVELOPMENT</a:t>
                      </a:r>
                      <a:endParaRPr lang="en-US" b="1" dirty="0"/>
                    </a:p>
                  </a:txBody>
                  <a:tcPr/>
                </a:tc>
              </a:tr>
              <a:tr h="370840">
                <a:tc>
                  <a:txBody>
                    <a:bodyPr/>
                    <a:lstStyle/>
                    <a:p>
                      <a:pPr algn="ctr"/>
                      <a:r>
                        <a:rPr lang="en-US" b="1" dirty="0" smtClean="0"/>
                        <a:t>12</a:t>
                      </a:r>
                      <a:endParaRPr lang="en-US" b="1" dirty="0"/>
                    </a:p>
                  </a:txBody>
                  <a:tcPr/>
                </a:tc>
                <a:tc>
                  <a:txBody>
                    <a:bodyPr/>
                    <a:lstStyle/>
                    <a:p>
                      <a:r>
                        <a:rPr lang="en-US" b="1" dirty="0" smtClean="0"/>
                        <a:t>Department of Transport (DOT)</a:t>
                      </a:r>
                      <a:endParaRPr lang="en-US" b="1" dirty="0"/>
                    </a:p>
                  </a:txBody>
                  <a:tcPr/>
                </a:tc>
                <a:tc>
                  <a:txBody>
                    <a:bodyPr/>
                    <a:lstStyle/>
                    <a:p>
                      <a:r>
                        <a:rPr lang="en-US" b="1" dirty="0" smtClean="0"/>
                        <a:t>4. INFRASTRUCTURE</a:t>
                      </a:r>
                      <a:r>
                        <a:rPr lang="en-US" b="1" baseline="0" dirty="0" smtClean="0"/>
                        <a:t> DEVELOPMENT</a:t>
                      </a:r>
                      <a:endParaRPr lang="en-US" b="1" dirty="0"/>
                    </a:p>
                  </a:txBody>
                  <a:tcPr/>
                </a:tc>
              </a:tr>
              <a:tr h="370840">
                <a:tc>
                  <a:txBody>
                    <a:bodyPr/>
                    <a:lstStyle/>
                    <a:p>
                      <a:pPr algn="ctr"/>
                      <a:r>
                        <a:rPr lang="en-US" b="1" dirty="0" smtClean="0"/>
                        <a:t>13</a:t>
                      </a:r>
                      <a:endParaRPr lang="en-US"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prstClr val="black"/>
                          </a:solidFill>
                          <a:effectLst/>
                          <a:uLnTx/>
                          <a:uFillTx/>
                          <a:latin typeface="+mn-lt"/>
                          <a:ea typeface="+mn-ea"/>
                          <a:cs typeface="+mn-cs"/>
                        </a:rPr>
                        <a:t>Department of Economic Development, Tourism &amp; Environmental Affairs (DEDETEA)</a:t>
                      </a:r>
                    </a:p>
                    <a:p>
                      <a:endParaRPr lang="en-US" b="1" dirty="0"/>
                    </a:p>
                  </a:txBody>
                  <a:tcPr/>
                </a:tc>
                <a:tc>
                  <a:txBody>
                    <a:bodyPr/>
                    <a:lstStyle/>
                    <a:p>
                      <a:r>
                        <a:rPr lang="en-US" b="1" dirty="0" smtClean="0"/>
                        <a:t>4. INFRASTRUCTURE</a:t>
                      </a:r>
                      <a:r>
                        <a:rPr lang="en-US" b="1" baseline="0" dirty="0" smtClean="0"/>
                        <a:t> DEVELOPMENT</a:t>
                      </a:r>
                      <a:endParaRPr lang="en-US" b="1" dirty="0"/>
                    </a:p>
                  </a:txBody>
                  <a:tcPr/>
                </a:tc>
              </a:tr>
              <a:tr h="370840">
                <a:tc>
                  <a:txBody>
                    <a:bodyPr/>
                    <a:lstStyle/>
                    <a:p>
                      <a:pPr algn="ctr"/>
                      <a:r>
                        <a:rPr lang="en-US" b="1" dirty="0" smtClean="0"/>
                        <a:t>14</a:t>
                      </a:r>
                      <a:endParaRPr lang="en-US" b="1" dirty="0"/>
                    </a:p>
                  </a:txBody>
                  <a:tcPr/>
                </a:tc>
                <a:tc>
                  <a:txBody>
                    <a:bodyPr/>
                    <a:lstStyle/>
                    <a:p>
                      <a:r>
                        <a:rPr lang="en-US" b="1" dirty="0" smtClean="0"/>
                        <a:t>Cooperative</a:t>
                      </a:r>
                      <a:r>
                        <a:rPr lang="en-US" b="1" baseline="0" dirty="0" smtClean="0"/>
                        <a:t> Governance &amp; Traditional Affairs </a:t>
                      </a:r>
                      <a:r>
                        <a:rPr lang="en-US" b="1" dirty="0" smtClean="0"/>
                        <a:t>(COGTA)</a:t>
                      </a:r>
                      <a:endParaRPr lang="en-US" b="1" dirty="0"/>
                    </a:p>
                  </a:txBody>
                  <a:tcPr/>
                </a:tc>
                <a:tc>
                  <a:txBody>
                    <a:bodyPr/>
                    <a:lstStyle/>
                    <a:p>
                      <a:r>
                        <a:rPr lang="en-US" b="1" dirty="0" smtClean="0"/>
                        <a:t>4. INFRASTRUCTURE</a:t>
                      </a:r>
                      <a:r>
                        <a:rPr lang="en-US" b="1" baseline="0" dirty="0" smtClean="0"/>
                        <a:t> DEVELOPMENT</a:t>
                      </a:r>
                      <a:endParaRPr lang="en-US" b="1" dirty="0"/>
                    </a:p>
                  </a:txBody>
                  <a:tcPr/>
                </a:tc>
              </a:tr>
            </a:tbl>
          </a:graphicData>
        </a:graphic>
      </p:graphicFrame>
      <p:sp>
        <p:nvSpPr>
          <p:cNvPr id="4" name="Slide Number Placeholder 3"/>
          <p:cNvSpPr>
            <a:spLocks noGrp="1"/>
          </p:cNvSpPr>
          <p:nvPr>
            <p:ph type="sldNum" sz="quarter" idx="12"/>
          </p:nvPr>
        </p:nvSpPr>
        <p:spPr/>
        <p:txBody>
          <a:bodyPr/>
          <a:lstStyle/>
          <a:p>
            <a:fld id="{44E0BBE0-93EA-40B6-A5E4-CEB20F0EB488}" type="slidenum">
              <a:rPr lang="en-ZA" smtClean="0"/>
              <a:pPr/>
              <a:t>15</a:t>
            </a:fld>
            <a:endParaRPr lang="en-ZA" dirty="0"/>
          </a:p>
        </p:txBody>
      </p:sp>
    </p:spTree>
    <p:extLst>
      <p:ext uri="{BB962C8B-B14F-4D97-AF65-F5344CB8AC3E}">
        <p14:creationId xmlns:p14="http://schemas.microsoft.com/office/powerpoint/2010/main" val="2830551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73029"/>
            <a:ext cx="10515600" cy="1006471"/>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US" sz="3600" b="1" dirty="0">
                <a:solidFill>
                  <a:srgbClr val="FFFF00"/>
                </a:solidFill>
              </a:rPr>
              <a:t>LIST OF AWGs and Goal Responsibilities</a:t>
            </a:r>
            <a:endParaRPr lang="en-ZA" sz="3600" b="1" dirty="0">
              <a:solidFill>
                <a:srgbClr val="FFFF00"/>
              </a:solidFill>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573132701"/>
              </p:ext>
            </p:extLst>
          </p:nvPr>
        </p:nvGraphicFramePr>
        <p:xfrm>
          <a:off x="292100" y="1190625"/>
          <a:ext cx="11766550" cy="3810000"/>
        </p:xfrm>
        <a:graphic>
          <a:graphicData uri="http://schemas.openxmlformats.org/drawingml/2006/table">
            <a:tbl>
              <a:tblPr firstRow="1" bandRow="1">
                <a:tableStyleId>{93296810-A885-4BE3-A3E7-6D5BEEA58F35}</a:tableStyleId>
              </a:tblPr>
              <a:tblGrid>
                <a:gridCol w="1447800"/>
                <a:gridCol w="3879850"/>
                <a:gridCol w="6438900"/>
              </a:tblGrid>
              <a:tr h="370840">
                <a:tc>
                  <a:txBody>
                    <a:bodyPr/>
                    <a:lstStyle/>
                    <a:p>
                      <a:r>
                        <a:rPr lang="en-US" sz="2200" dirty="0" smtClean="0"/>
                        <a:t>AWG  No. </a:t>
                      </a:r>
                      <a:endParaRPr lang="en-US" sz="2200" dirty="0"/>
                    </a:p>
                  </a:txBody>
                  <a:tcPr/>
                </a:tc>
                <a:tc>
                  <a:txBody>
                    <a:bodyPr/>
                    <a:lstStyle/>
                    <a:p>
                      <a:r>
                        <a:rPr lang="en-US" sz="2200" dirty="0" smtClean="0"/>
                        <a:t>AWG</a:t>
                      </a:r>
                      <a:r>
                        <a:rPr lang="en-US" sz="2200" baseline="0" dirty="0" smtClean="0"/>
                        <a:t> Convening Department</a:t>
                      </a:r>
                      <a:endParaRPr lang="en-US" sz="2200" dirty="0"/>
                    </a:p>
                  </a:txBody>
                  <a:tcPr/>
                </a:tc>
                <a:tc>
                  <a:txBody>
                    <a:bodyPr/>
                    <a:lstStyle/>
                    <a:p>
                      <a:r>
                        <a:rPr lang="en-US" sz="2200" dirty="0" smtClean="0"/>
                        <a:t>Responsible</a:t>
                      </a:r>
                      <a:r>
                        <a:rPr lang="en-US" sz="2200" baseline="0" dirty="0" smtClean="0"/>
                        <a:t> for Goal</a:t>
                      </a:r>
                      <a:endParaRPr lang="en-US" sz="2200" dirty="0"/>
                    </a:p>
                  </a:txBody>
                  <a:tcPr/>
                </a:tc>
              </a:tr>
              <a:tr h="370840">
                <a:tc>
                  <a:txBody>
                    <a:bodyPr/>
                    <a:lstStyle/>
                    <a:p>
                      <a:pPr algn="ctr"/>
                      <a:r>
                        <a:rPr lang="en-US" b="1" dirty="0" smtClean="0"/>
                        <a:t>15</a:t>
                      </a:r>
                      <a:endParaRPr lang="en-US" b="1" dirty="0"/>
                    </a:p>
                  </a:txBody>
                  <a:tcPr/>
                </a:tc>
                <a:tc>
                  <a:txBody>
                    <a:bodyPr/>
                    <a:lstStyle/>
                    <a:p>
                      <a:r>
                        <a:rPr lang="en-US" b="1" dirty="0" smtClean="0"/>
                        <a:t>Department of Economic Development, Tourism &amp; Environmental Affairs (DEDETEA)</a:t>
                      </a:r>
                      <a:endParaRPr lang="en-US" b="1" dirty="0"/>
                    </a:p>
                  </a:txBody>
                  <a:tcPr/>
                </a:tc>
                <a:tc>
                  <a:txBody>
                    <a:bodyPr/>
                    <a:lstStyle/>
                    <a:p>
                      <a:r>
                        <a:rPr lang="en-US" b="1" dirty="0" smtClean="0"/>
                        <a:t>4. INFRASTRUCTURE</a:t>
                      </a:r>
                      <a:r>
                        <a:rPr lang="en-US" b="1" baseline="0" dirty="0" smtClean="0"/>
                        <a:t> DEVELOPMENT</a:t>
                      </a:r>
                      <a:endParaRPr lang="en-US" b="1" dirty="0"/>
                    </a:p>
                  </a:txBody>
                  <a:tcPr/>
                </a:tc>
              </a:tr>
              <a:tr h="370840">
                <a:tc>
                  <a:txBody>
                    <a:bodyPr/>
                    <a:lstStyle/>
                    <a:p>
                      <a:pPr algn="ctr"/>
                      <a:r>
                        <a:rPr lang="en-US" b="1" dirty="0" smtClean="0"/>
                        <a:t>16</a:t>
                      </a:r>
                      <a:endParaRPr lang="en-US" b="1" dirty="0"/>
                    </a:p>
                  </a:txBody>
                  <a:tcPr/>
                </a:tc>
                <a:tc>
                  <a:txBody>
                    <a:bodyPr/>
                    <a:lstStyle/>
                    <a:p>
                      <a:r>
                        <a:rPr lang="en-US" b="1" dirty="0" smtClean="0"/>
                        <a:t>Department of Economic Development, Tourism &amp; Environmental Affairs (DEDETEA)</a:t>
                      </a:r>
                      <a:endParaRPr lang="en-US"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prstClr val="black"/>
                          </a:solidFill>
                          <a:effectLst/>
                          <a:uLnTx/>
                          <a:uFillTx/>
                          <a:latin typeface="+mn-lt"/>
                          <a:ea typeface="+mn-ea"/>
                          <a:cs typeface="+mn-cs"/>
                        </a:rPr>
                        <a:t>4. INFRASTRUCTURE DEVELOPMENT</a:t>
                      </a:r>
                    </a:p>
                    <a:p>
                      <a:r>
                        <a:rPr lang="en-US" b="1" dirty="0" smtClean="0"/>
                        <a:t>	AND </a:t>
                      </a:r>
                    </a:p>
                    <a:p>
                      <a:r>
                        <a:rPr lang="en-US" b="1" dirty="0" smtClean="0"/>
                        <a:t>5. ENVIRONMENTAL SUSTAINABILITY</a:t>
                      </a:r>
                      <a:endParaRPr lang="en-US" b="1" dirty="0"/>
                    </a:p>
                  </a:txBody>
                  <a:tcPr/>
                </a:tc>
              </a:tr>
              <a:tr h="370840">
                <a:tc>
                  <a:txBody>
                    <a:bodyPr/>
                    <a:lstStyle/>
                    <a:p>
                      <a:pPr algn="ctr"/>
                      <a:r>
                        <a:rPr lang="en-US" b="1" dirty="0" smtClean="0"/>
                        <a:t>17</a:t>
                      </a:r>
                      <a:endParaRPr lang="en-US"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prstClr val="black"/>
                          </a:solidFill>
                          <a:effectLst/>
                          <a:uLnTx/>
                          <a:uFillTx/>
                          <a:latin typeface="+mn-lt"/>
                          <a:ea typeface="+mn-ea"/>
                          <a:cs typeface="+mn-cs"/>
                        </a:rPr>
                        <a:t>Office of the Premier (OTP)</a:t>
                      </a:r>
                    </a:p>
                    <a:p>
                      <a:endParaRPr lang="en-US" b="1" dirty="0"/>
                    </a:p>
                  </a:txBody>
                  <a:tcPr/>
                </a:tc>
                <a:tc>
                  <a:txBody>
                    <a:bodyPr/>
                    <a:lstStyle/>
                    <a:p>
                      <a:r>
                        <a:rPr lang="en-US" b="1" dirty="0" smtClean="0"/>
                        <a:t>6. GOVERNANCE &amp; POLICY</a:t>
                      </a:r>
                      <a:endParaRPr lang="en-US" b="1" dirty="0"/>
                    </a:p>
                  </a:txBody>
                  <a:tcPr/>
                </a:tc>
              </a:tr>
              <a:tr h="370840">
                <a:tc>
                  <a:txBody>
                    <a:bodyPr/>
                    <a:lstStyle/>
                    <a:p>
                      <a:pPr algn="ctr"/>
                      <a:r>
                        <a:rPr lang="en-US" b="1" dirty="0" smtClean="0"/>
                        <a:t>18</a:t>
                      </a:r>
                      <a:endParaRPr lang="en-US" b="1" dirty="0"/>
                    </a:p>
                  </a:txBody>
                  <a:tcPr>
                    <a:solidFill>
                      <a:srgbClr val="FF0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prstClr val="black"/>
                          </a:solidFill>
                          <a:effectLst/>
                          <a:uLnTx/>
                          <a:uFillTx/>
                          <a:latin typeface="+mn-lt"/>
                          <a:ea typeface="+mn-ea"/>
                          <a:cs typeface="+mn-cs"/>
                        </a:rPr>
                        <a:t>Cooperative Governance &amp; Traditional Affairs (COGTA)</a:t>
                      </a:r>
                    </a:p>
                    <a:p>
                      <a:endParaRPr lang="en-US" b="1" dirty="0"/>
                    </a:p>
                  </a:txBody>
                  <a:tcPr>
                    <a:solidFill>
                      <a:srgbClr val="FF0000"/>
                    </a:solidFill>
                  </a:tcPr>
                </a:tc>
                <a:tc>
                  <a:txBody>
                    <a:bodyPr/>
                    <a:lstStyle/>
                    <a:p>
                      <a:r>
                        <a:rPr lang="en-US" b="1" dirty="0" smtClean="0"/>
                        <a:t>7. SPATIAL EQUITY</a:t>
                      </a:r>
                      <a:endParaRPr lang="en-US" b="1" dirty="0"/>
                    </a:p>
                  </a:txBody>
                  <a:tcPr>
                    <a:solidFill>
                      <a:srgbClr val="FF0000"/>
                    </a:solidFill>
                  </a:tcPr>
                </a:tc>
              </a:tr>
            </a:tbl>
          </a:graphicData>
        </a:graphic>
      </p:graphicFrame>
      <p:sp>
        <p:nvSpPr>
          <p:cNvPr id="4" name="Slide Number Placeholder 3"/>
          <p:cNvSpPr>
            <a:spLocks noGrp="1"/>
          </p:cNvSpPr>
          <p:nvPr>
            <p:ph type="sldNum" sz="quarter" idx="12"/>
          </p:nvPr>
        </p:nvSpPr>
        <p:spPr/>
        <p:txBody>
          <a:bodyPr/>
          <a:lstStyle/>
          <a:p>
            <a:fld id="{44E0BBE0-93EA-40B6-A5E4-CEB20F0EB488}" type="slidenum">
              <a:rPr lang="en-ZA" smtClean="0"/>
              <a:pPr/>
              <a:t>16</a:t>
            </a:fld>
            <a:endParaRPr lang="en-ZA" dirty="0"/>
          </a:p>
        </p:txBody>
      </p:sp>
    </p:spTree>
    <p:extLst>
      <p:ext uri="{BB962C8B-B14F-4D97-AF65-F5344CB8AC3E}">
        <p14:creationId xmlns:p14="http://schemas.microsoft.com/office/powerpoint/2010/main" val="42287990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801" y="885478"/>
            <a:ext cx="11811000" cy="5877272"/>
          </a:xfrm>
        </p:spPr>
        <p:style>
          <a:lnRef idx="1">
            <a:schemeClr val="accent6"/>
          </a:lnRef>
          <a:fillRef idx="2">
            <a:schemeClr val="accent6"/>
          </a:fillRef>
          <a:effectRef idx="1">
            <a:schemeClr val="accent6"/>
          </a:effectRef>
          <a:fontRef idx="minor">
            <a:schemeClr val="dk1"/>
          </a:fontRef>
        </p:style>
        <p:txBody>
          <a:bodyPr>
            <a:noAutofit/>
          </a:bodyPr>
          <a:lstStyle/>
          <a:p>
            <a:pPr algn="just">
              <a:spcAft>
                <a:spcPts val="0"/>
              </a:spcAft>
            </a:pPr>
            <a:r>
              <a:rPr lang="en-ZA" sz="2200" b="1" dirty="0" smtClean="0">
                <a:solidFill>
                  <a:srgbClr val="000000"/>
                </a:solidFill>
                <a:latin typeface="Arial"/>
                <a:ea typeface="Times New Roman"/>
              </a:rPr>
              <a:t>Department </a:t>
            </a:r>
            <a:r>
              <a:rPr lang="en-ZA" sz="2200" b="1" dirty="0">
                <a:solidFill>
                  <a:srgbClr val="000000"/>
                </a:solidFill>
                <a:latin typeface="Arial"/>
                <a:ea typeface="Times New Roman"/>
              </a:rPr>
              <a:t>of Cooperative Governance and Traditional Affairs (COGTA) has been tasked to convene 2 AWGs, (AWG14 and </a:t>
            </a:r>
            <a:r>
              <a:rPr lang="en-ZA" sz="2200" b="1" dirty="0">
                <a:solidFill>
                  <a:srgbClr val="FF0000"/>
                </a:solidFill>
                <a:latin typeface="Arial"/>
                <a:ea typeface="Times New Roman"/>
              </a:rPr>
              <a:t>AWG18</a:t>
            </a:r>
            <a:r>
              <a:rPr lang="en-ZA" sz="2200" b="1" dirty="0" smtClean="0">
                <a:solidFill>
                  <a:srgbClr val="000000"/>
                </a:solidFill>
                <a:latin typeface="Arial"/>
                <a:ea typeface="Times New Roman"/>
              </a:rPr>
              <a:t>)</a:t>
            </a:r>
          </a:p>
          <a:p>
            <a:pPr algn="just">
              <a:spcAft>
                <a:spcPts val="0"/>
              </a:spcAft>
            </a:pPr>
            <a:endParaRPr lang="en-ZA" sz="2200" b="1" dirty="0" smtClean="0">
              <a:solidFill>
                <a:srgbClr val="000000"/>
              </a:solidFill>
              <a:latin typeface="Arial"/>
              <a:ea typeface="Times New Roman"/>
            </a:endParaRPr>
          </a:p>
          <a:p>
            <a:pPr algn="just">
              <a:spcAft>
                <a:spcPts val="0"/>
              </a:spcAft>
            </a:pPr>
            <a:r>
              <a:rPr lang="en-ZA" sz="2200" b="1" dirty="0" smtClean="0">
                <a:solidFill>
                  <a:srgbClr val="000000"/>
                </a:solidFill>
                <a:latin typeface="Arial"/>
                <a:ea typeface="Times New Roman"/>
              </a:rPr>
              <a:t>Management Structure of AWG18:</a:t>
            </a:r>
          </a:p>
          <a:p>
            <a:pPr lvl="1" algn="just"/>
            <a:r>
              <a:rPr lang="en-ZA" sz="2200" b="1" dirty="0" smtClean="0">
                <a:solidFill>
                  <a:srgbClr val="000000"/>
                </a:solidFill>
                <a:latin typeface="Arial"/>
                <a:ea typeface="Times New Roman"/>
              </a:rPr>
              <a:t>Convener:	</a:t>
            </a:r>
          </a:p>
          <a:p>
            <a:pPr marL="457200" lvl="1" indent="0" algn="just">
              <a:buNone/>
            </a:pPr>
            <a:r>
              <a:rPr lang="en-ZA" sz="2200" dirty="0" smtClean="0">
                <a:solidFill>
                  <a:srgbClr val="000000"/>
                </a:solidFill>
                <a:latin typeface="Arial"/>
                <a:ea typeface="Times New Roman"/>
              </a:rPr>
              <a:t>Mrs </a:t>
            </a:r>
            <a:r>
              <a:rPr lang="en-ZA" sz="2200" dirty="0" err="1" smtClean="0">
                <a:solidFill>
                  <a:srgbClr val="000000"/>
                </a:solidFill>
                <a:latin typeface="Arial"/>
                <a:ea typeface="Times New Roman"/>
              </a:rPr>
              <a:t>Mandisa</a:t>
            </a:r>
            <a:r>
              <a:rPr lang="en-ZA" sz="2200" dirty="0" smtClean="0">
                <a:solidFill>
                  <a:srgbClr val="000000"/>
                </a:solidFill>
                <a:latin typeface="Arial"/>
                <a:ea typeface="Times New Roman"/>
              </a:rPr>
              <a:t> </a:t>
            </a:r>
            <a:r>
              <a:rPr lang="en-ZA" sz="2200" dirty="0" err="1" smtClean="0">
                <a:solidFill>
                  <a:srgbClr val="000000"/>
                </a:solidFill>
                <a:latin typeface="Arial"/>
                <a:ea typeface="Times New Roman"/>
              </a:rPr>
              <a:t>Zungu</a:t>
            </a:r>
            <a:r>
              <a:rPr lang="en-ZA" sz="2200" dirty="0" smtClean="0">
                <a:solidFill>
                  <a:srgbClr val="000000"/>
                </a:solidFill>
                <a:latin typeface="Arial"/>
                <a:ea typeface="Times New Roman"/>
              </a:rPr>
              <a:t>, </a:t>
            </a:r>
            <a:r>
              <a:rPr lang="en-ZA" sz="2200" dirty="0" smtClean="0">
                <a:solidFill>
                  <a:srgbClr val="000000"/>
                </a:solidFill>
                <a:latin typeface="Arial"/>
                <a:ea typeface="Times New Roman"/>
              </a:rPr>
              <a:t>Director</a:t>
            </a:r>
            <a:r>
              <a:rPr lang="en-ZA" sz="2200" dirty="0" smtClean="0">
                <a:solidFill>
                  <a:srgbClr val="000000"/>
                </a:solidFill>
                <a:latin typeface="Arial"/>
                <a:ea typeface="Times New Roman"/>
              </a:rPr>
              <a:t>: </a:t>
            </a:r>
            <a:r>
              <a:rPr lang="en-ZA" sz="2200" dirty="0" smtClean="0">
                <a:solidFill>
                  <a:srgbClr val="000000"/>
                </a:solidFill>
                <a:latin typeface="Arial"/>
                <a:ea typeface="Times New Roman"/>
              </a:rPr>
              <a:t>Spatial  </a:t>
            </a:r>
            <a:r>
              <a:rPr lang="en-ZA" sz="2200" dirty="0" smtClean="0">
                <a:solidFill>
                  <a:srgbClr val="000000"/>
                </a:solidFill>
                <a:latin typeface="Arial"/>
                <a:ea typeface="Times New Roman"/>
              </a:rPr>
              <a:t>Planning</a:t>
            </a:r>
          </a:p>
          <a:p>
            <a:pPr marL="457200" lvl="1" indent="0" algn="just">
              <a:buNone/>
            </a:pPr>
            <a:r>
              <a:rPr lang="en-ZA" sz="2200" b="1" dirty="0" smtClean="0">
                <a:solidFill>
                  <a:srgbClr val="000000"/>
                </a:solidFill>
                <a:latin typeface="Arial"/>
                <a:ea typeface="Times New Roman"/>
              </a:rPr>
              <a:t>Secretariat</a:t>
            </a:r>
            <a:r>
              <a:rPr lang="en-ZA" sz="2200" b="1" dirty="0" smtClean="0">
                <a:solidFill>
                  <a:srgbClr val="000000"/>
                </a:solidFill>
                <a:latin typeface="Arial"/>
                <a:ea typeface="Times New Roman"/>
              </a:rPr>
              <a:t>:</a:t>
            </a:r>
          </a:p>
          <a:p>
            <a:pPr marL="457200" lvl="1" indent="0" algn="just">
              <a:buNone/>
            </a:pPr>
            <a:r>
              <a:rPr lang="en-ZA" sz="2200" dirty="0" smtClean="0">
                <a:solidFill>
                  <a:srgbClr val="000000"/>
                </a:solidFill>
                <a:latin typeface="Arial"/>
                <a:ea typeface="Times New Roman"/>
              </a:rPr>
              <a:t>Mr Vishnu </a:t>
            </a:r>
            <a:r>
              <a:rPr lang="en-ZA" sz="2200" dirty="0" err="1" smtClean="0">
                <a:solidFill>
                  <a:srgbClr val="000000"/>
                </a:solidFill>
                <a:latin typeface="Arial"/>
                <a:ea typeface="Times New Roman"/>
              </a:rPr>
              <a:t>Govender</a:t>
            </a:r>
            <a:r>
              <a:rPr lang="en-ZA" sz="2200" dirty="0" smtClean="0">
                <a:solidFill>
                  <a:srgbClr val="000000"/>
                </a:solidFill>
                <a:latin typeface="Arial"/>
                <a:ea typeface="Times New Roman"/>
              </a:rPr>
              <a:t>, Chief Town &amp; Regional Planner</a:t>
            </a:r>
          </a:p>
          <a:p>
            <a:pPr marL="457200" lvl="1" indent="0" algn="just">
              <a:buNone/>
            </a:pPr>
            <a:r>
              <a:rPr lang="en-ZA" sz="2200" dirty="0" smtClean="0">
                <a:solidFill>
                  <a:srgbClr val="000000"/>
                </a:solidFill>
                <a:latin typeface="Arial"/>
                <a:ea typeface="Times New Roman"/>
              </a:rPr>
              <a:t>Mr </a:t>
            </a:r>
            <a:r>
              <a:rPr lang="en-ZA" sz="2200" dirty="0" smtClean="0">
                <a:solidFill>
                  <a:srgbClr val="000000"/>
                </a:solidFill>
                <a:latin typeface="Arial"/>
                <a:ea typeface="Times New Roman"/>
              </a:rPr>
              <a:t>Rubin </a:t>
            </a:r>
            <a:r>
              <a:rPr lang="en-ZA" sz="2200" dirty="0" err="1" smtClean="0">
                <a:solidFill>
                  <a:srgbClr val="000000"/>
                </a:solidFill>
                <a:latin typeface="Arial"/>
                <a:ea typeface="Times New Roman"/>
              </a:rPr>
              <a:t>Chetty</a:t>
            </a:r>
            <a:r>
              <a:rPr lang="en-ZA" sz="2200" dirty="0" smtClean="0">
                <a:solidFill>
                  <a:srgbClr val="000000"/>
                </a:solidFill>
                <a:latin typeface="Arial"/>
                <a:ea typeface="Times New Roman"/>
              </a:rPr>
              <a:t>, Development Practitioner</a:t>
            </a:r>
          </a:p>
          <a:p>
            <a:pPr algn="just"/>
            <a:r>
              <a:rPr lang="en-ZA" sz="2200" b="1" dirty="0" smtClean="0">
                <a:solidFill>
                  <a:srgbClr val="000000"/>
                </a:solidFill>
                <a:latin typeface="Arial"/>
                <a:ea typeface="Times New Roman"/>
              </a:rPr>
              <a:t>Membership of AWG: various departments, incl. national and provincial, SOEs (membership currently under review)</a:t>
            </a:r>
          </a:p>
          <a:p>
            <a:pPr marL="0" indent="0">
              <a:buNone/>
              <a:defRPr/>
            </a:pPr>
            <a:endParaRPr lang="en-US" sz="2200" b="1" i="1" dirty="0" smtClean="0">
              <a:solidFill>
                <a:schemeClr val="tx1"/>
              </a:solidFill>
              <a:latin typeface="Arial" panose="020B0604020202020204" pitchFamily="34" charset="0"/>
              <a:cs typeface="Arial" panose="020B0604020202020204" pitchFamily="34" charset="0"/>
            </a:endParaRPr>
          </a:p>
        </p:txBody>
      </p:sp>
      <p:sp>
        <p:nvSpPr>
          <p:cNvPr id="5" name="Rounded Rectangle 4"/>
          <p:cNvSpPr/>
          <p:nvPr/>
        </p:nvSpPr>
        <p:spPr>
          <a:xfrm>
            <a:off x="112185" y="80628"/>
            <a:ext cx="11942232" cy="756084"/>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ZA" sz="3600" b="1" dirty="0" smtClean="0">
                <a:solidFill>
                  <a:srgbClr val="FFFF00"/>
                </a:solidFill>
              </a:rPr>
              <a:t>MANAGEMENT OF AWG18</a:t>
            </a:r>
            <a:endParaRPr lang="en-ZA" sz="3600" b="1" dirty="0">
              <a:solidFill>
                <a:srgbClr val="FFFF00"/>
              </a:solidFill>
            </a:endParaRPr>
          </a:p>
        </p:txBody>
      </p:sp>
      <p:sp>
        <p:nvSpPr>
          <p:cNvPr id="2" name="Slide Number Placeholder 1"/>
          <p:cNvSpPr>
            <a:spLocks noGrp="1"/>
          </p:cNvSpPr>
          <p:nvPr>
            <p:ph type="sldNum" sz="quarter" idx="12"/>
          </p:nvPr>
        </p:nvSpPr>
        <p:spPr/>
        <p:txBody>
          <a:bodyPr/>
          <a:lstStyle/>
          <a:p>
            <a:fld id="{3FA07CA4-4154-4BB2-918C-D2485B1D0CF1}" type="slidenum">
              <a:rPr lang="en-ZA" smtClean="0">
                <a:solidFill>
                  <a:prstClr val="black">
                    <a:tint val="75000"/>
                  </a:prstClr>
                </a:solidFill>
              </a:rPr>
              <a:pPr/>
              <a:t>17</a:t>
            </a:fld>
            <a:endParaRPr lang="en-ZA" dirty="0">
              <a:solidFill>
                <a:prstClr val="black">
                  <a:tint val="75000"/>
                </a:prstClr>
              </a:solidFill>
            </a:endParaRPr>
          </a:p>
        </p:txBody>
      </p:sp>
    </p:spTree>
    <p:extLst>
      <p:ext uri="{BB962C8B-B14F-4D97-AF65-F5344CB8AC3E}">
        <p14:creationId xmlns:p14="http://schemas.microsoft.com/office/powerpoint/2010/main" val="17404834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801" y="885478"/>
            <a:ext cx="11811000" cy="5877272"/>
          </a:xfrm>
          <a:solidFill>
            <a:schemeClr val="accent6">
              <a:lumMod val="60000"/>
              <a:lumOff val="40000"/>
            </a:schemeClr>
          </a:solidFill>
        </p:spPr>
        <p:txBody>
          <a:bodyPr>
            <a:noAutofit/>
          </a:bodyPr>
          <a:lstStyle/>
          <a:p>
            <a:pPr marL="0" indent="0">
              <a:buNone/>
              <a:defRPr/>
            </a:pPr>
            <a:r>
              <a:rPr lang="en-ZA" sz="3200" b="1" dirty="0" smtClean="0"/>
              <a:t>February 2018 Cabinet Resolution:</a:t>
            </a:r>
          </a:p>
          <a:p>
            <a:pPr marL="0" indent="0">
              <a:buNone/>
              <a:defRPr/>
            </a:pPr>
            <a:endParaRPr lang="en-ZA" sz="3200" b="1" dirty="0" smtClean="0"/>
          </a:p>
          <a:p>
            <a:pPr marL="0" indent="0" algn="ctr">
              <a:buNone/>
              <a:defRPr/>
            </a:pPr>
            <a:r>
              <a:rPr lang="en-ZA" sz="3200" b="1" i="1" dirty="0" smtClean="0"/>
              <a:t>“full integration, inclusion and participation of Municipalities in the Action Work Groups to be reviewed and monitored to ensure alignment with Provincial imperatives’’</a:t>
            </a:r>
          </a:p>
          <a:p>
            <a:pPr marL="0" indent="0" algn="ctr">
              <a:buNone/>
              <a:defRPr/>
            </a:pPr>
            <a:endParaRPr lang="en-ZA" sz="3200" b="1" i="1" dirty="0" smtClean="0"/>
          </a:p>
          <a:p>
            <a:pPr marL="0" indent="0" algn="ctr">
              <a:buNone/>
              <a:defRPr/>
            </a:pPr>
            <a:r>
              <a:rPr lang="en-ZA" sz="3200" b="1" i="1" dirty="0" smtClean="0">
                <a:solidFill>
                  <a:schemeClr val="accent5">
                    <a:lumMod val="75000"/>
                  </a:schemeClr>
                </a:solidFill>
              </a:rPr>
              <a:t>Response </a:t>
            </a:r>
            <a:endParaRPr lang="en-ZA" sz="3200" b="1" i="1" dirty="0">
              <a:solidFill>
                <a:schemeClr val="accent5">
                  <a:lumMod val="75000"/>
                </a:schemeClr>
              </a:solidFill>
            </a:endParaRPr>
          </a:p>
          <a:p>
            <a:pPr>
              <a:defRPr/>
            </a:pPr>
            <a:r>
              <a:rPr lang="en-ZA" sz="3200" b="1" i="1" dirty="0" smtClean="0">
                <a:solidFill>
                  <a:srgbClr val="002060"/>
                </a:solidFill>
              </a:rPr>
              <a:t>AWG18  to be included in the agenda – District Planners Forum (once a quarter)</a:t>
            </a:r>
          </a:p>
          <a:p>
            <a:pPr>
              <a:defRPr/>
            </a:pPr>
            <a:r>
              <a:rPr lang="en-ZA" sz="3200" b="1" i="1" dirty="0" smtClean="0">
                <a:solidFill>
                  <a:srgbClr val="002060"/>
                </a:solidFill>
              </a:rPr>
              <a:t>Specific municipalities to be invited on relevant project specific sessions </a:t>
            </a:r>
          </a:p>
          <a:p>
            <a:pPr>
              <a:defRPr/>
            </a:pPr>
            <a:endParaRPr lang="en-ZA" sz="3200" b="1" i="1" dirty="0" smtClean="0">
              <a:solidFill>
                <a:srgbClr val="FFFF00"/>
              </a:solidFill>
            </a:endParaRPr>
          </a:p>
          <a:p>
            <a:pPr algn="ctr">
              <a:defRPr/>
            </a:pPr>
            <a:endParaRPr lang="en-ZA" sz="3200" b="1" i="1" dirty="0" smtClean="0">
              <a:solidFill>
                <a:srgbClr val="FFFF00"/>
              </a:solidFill>
            </a:endParaRPr>
          </a:p>
        </p:txBody>
      </p:sp>
      <p:sp>
        <p:nvSpPr>
          <p:cNvPr id="5" name="Rounded Rectangle 4"/>
          <p:cNvSpPr/>
          <p:nvPr/>
        </p:nvSpPr>
        <p:spPr>
          <a:xfrm>
            <a:off x="112185" y="80628"/>
            <a:ext cx="11942232" cy="756084"/>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ZA" sz="3600" b="1" dirty="0" smtClean="0">
                <a:solidFill>
                  <a:srgbClr val="FFFF00"/>
                </a:solidFill>
              </a:rPr>
              <a:t>MUNICIPAL PARTICIPATION</a:t>
            </a:r>
            <a:endParaRPr lang="en-ZA" sz="3600" b="1" dirty="0">
              <a:solidFill>
                <a:srgbClr val="FFFF00"/>
              </a:solidFill>
            </a:endParaRPr>
          </a:p>
        </p:txBody>
      </p:sp>
      <p:sp>
        <p:nvSpPr>
          <p:cNvPr id="2" name="Slide Number Placeholder 1"/>
          <p:cNvSpPr>
            <a:spLocks noGrp="1"/>
          </p:cNvSpPr>
          <p:nvPr>
            <p:ph type="sldNum" sz="quarter" idx="12"/>
          </p:nvPr>
        </p:nvSpPr>
        <p:spPr/>
        <p:txBody>
          <a:bodyPr/>
          <a:lstStyle/>
          <a:p>
            <a:fld id="{3FA07CA4-4154-4BB2-918C-D2485B1D0CF1}" type="slidenum">
              <a:rPr lang="en-ZA" smtClean="0"/>
              <a:t>18</a:t>
            </a:fld>
            <a:endParaRPr lang="en-ZA" dirty="0"/>
          </a:p>
        </p:txBody>
      </p:sp>
    </p:spTree>
    <p:extLst>
      <p:ext uri="{BB962C8B-B14F-4D97-AF65-F5344CB8AC3E}">
        <p14:creationId xmlns:p14="http://schemas.microsoft.com/office/powerpoint/2010/main" val="30535449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5280" y="750714"/>
            <a:ext cx="11536680" cy="6107286"/>
          </a:xfrm>
        </p:spPr>
        <p:txBody>
          <a:bodyPr>
            <a:normAutofit/>
          </a:bodyPr>
          <a:lstStyle/>
          <a:p>
            <a:pPr marL="0" indent="0">
              <a:spcBef>
                <a:spcPts val="0"/>
              </a:spcBef>
              <a:buNone/>
            </a:pPr>
            <a:endParaRPr lang="en-ZA" sz="2400" b="1" dirty="0" smtClean="0">
              <a:cs typeface="Arial" panose="020B0604020202020204" pitchFamily="34" charset="0"/>
            </a:endParaRPr>
          </a:p>
          <a:p>
            <a:pPr marL="0" indent="0">
              <a:spcBef>
                <a:spcPts val="0"/>
              </a:spcBef>
              <a:buNone/>
            </a:pPr>
            <a:endParaRPr lang="en-ZA" b="1" dirty="0" smtClean="0">
              <a:cs typeface="Arial" panose="020B0604020202020204" pitchFamily="34" charset="0"/>
            </a:endParaRPr>
          </a:p>
          <a:p>
            <a:pPr marL="0" indent="0">
              <a:spcBef>
                <a:spcPts val="0"/>
              </a:spcBef>
              <a:buNone/>
            </a:pPr>
            <a:endParaRPr lang="en-ZA" sz="2000" b="1" dirty="0" smtClean="0">
              <a:cs typeface="Arial" panose="020B0604020202020204" pitchFamily="34" charset="0"/>
            </a:endParaRPr>
          </a:p>
          <a:p>
            <a:pPr marL="457200" indent="-457200">
              <a:spcBef>
                <a:spcPts val="0"/>
              </a:spcBef>
              <a:buAutoNum type="arabicPeriod" startAt="2"/>
            </a:pPr>
            <a:endParaRPr lang="en-ZA" b="1" dirty="0">
              <a:cs typeface="Arial" panose="020B0604020202020204" pitchFamily="34" charset="0"/>
            </a:endParaRPr>
          </a:p>
          <a:p>
            <a:pPr marL="0" indent="0">
              <a:spcBef>
                <a:spcPts val="0"/>
              </a:spcBef>
              <a:buNone/>
            </a:pPr>
            <a:endParaRPr lang="en-ZA" sz="2000" b="1" dirty="0" smtClean="0">
              <a:latin typeface="Arial" panose="020B0604020202020204" pitchFamily="34" charset="0"/>
              <a:cs typeface="Arial" panose="020B0604020202020204" pitchFamily="34" charset="0"/>
            </a:endParaRPr>
          </a:p>
          <a:p>
            <a:pPr marL="457200" indent="-457200">
              <a:spcBef>
                <a:spcPts val="0"/>
              </a:spcBef>
              <a:buAutoNum type="arabicPeriod" startAt="2"/>
            </a:pPr>
            <a:endParaRPr lang="en-ZA" sz="2000" b="1" dirty="0">
              <a:latin typeface="Arial" panose="020B0604020202020204" pitchFamily="34" charset="0"/>
              <a:cs typeface="Arial" panose="020B0604020202020204" pitchFamily="34" charset="0"/>
            </a:endParaRPr>
          </a:p>
          <a:p>
            <a:pPr marL="0" indent="0">
              <a:spcBef>
                <a:spcPts val="0"/>
              </a:spcBef>
              <a:buNone/>
            </a:pPr>
            <a:endParaRPr lang="en-ZA" sz="2000" b="1" dirty="0">
              <a:latin typeface="Arial" panose="020B0604020202020204" pitchFamily="34" charset="0"/>
              <a:cs typeface="Arial" panose="020B0604020202020204" pitchFamily="34" charset="0"/>
            </a:endParaRPr>
          </a:p>
          <a:p>
            <a:pPr marL="358775" indent="0">
              <a:spcBef>
                <a:spcPts val="0"/>
              </a:spcBef>
              <a:buNone/>
            </a:pPr>
            <a:endParaRPr lang="en-ZA" sz="800" b="1" dirty="0"/>
          </a:p>
          <a:p>
            <a:pPr marL="358775" indent="-358775">
              <a:spcBef>
                <a:spcPts val="0"/>
              </a:spcBef>
              <a:buNone/>
            </a:pPr>
            <a:r>
              <a:rPr lang="en-ZA" sz="2000" b="1" dirty="0">
                <a:latin typeface="Arial" panose="020B0604020202020204" pitchFamily="34" charset="0"/>
                <a:cs typeface="Arial" panose="020B0604020202020204" pitchFamily="34" charset="0"/>
              </a:rPr>
              <a:t>	</a:t>
            </a:r>
            <a:endParaRPr lang="en-ZA" sz="2000" b="1" dirty="0">
              <a:solidFill>
                <a:prstClr val="black"/>
              </a:solidFill>
              <a:latin typeface="Arial" panose="020B0604020202020204" pitchFamily="34" charset="0"/>
              <a:cs typeface="Arial" panose="020B0604020202020204" pitchFamily="34" charset="0"/>
            </a:endParaRPr>
          </a:p>
        </p:txBody>
      </p:sp>
      <p:sp>
        <p:nvSpPr>
          <p:cNvPr id="7" name="Title 6"/>
          <p:cNvSpPr>
            <a:spLocks noGrp="1"/>
          </p:cNvSpPr>
          <p:nvPr>
            <p:ph type="title"/>
          </p:nvPr>
        </p:nvSpPr>
        <p:spPr>
          <a:xfrm>
            <a:off x="335280" y="1513326"/>
            <a:ext cx="11536679" cy="4148172"/>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ZA" sz="4800" b="1" dirty="0" smtClean="0">
                <a:solidFill>
                  <a:srgbClr val="FFFF00"/>
                </a:solidFill>
              </a:rPr>
              <a:t> PROVINCIAL </a:t>
            </a:r>
            <a:r>
              <a:rPr lang="en-US" sz="4800" b="1" dirty="0" smtClean="0">
                <a:solidFill>
                  <a:srgbClr val="FFFF00"/>
                </a:solidFill>
              </a:rPr>
              <a:t>EXECUTIVE </a:t>
            </a:r>
            <a:r>
              <a:rPr lang="en-US" sz="4800" b="1" dirty="0">
                <a:solidFill>
                  <a:srgbClr val="FFFF00"/>
                </a:solidFill>
              </a:rPr>
              <a:t>COUNCIL LEKGOTLA RESOLUTIONS- FEBRUARY 2018</a:t>
            </a:r>
            <a:endParaRPr lang="en-ZA" sz="4800" b="1" dirty="0">
              <a:solidFill>
                <a:srgbClr val="FFC000"/>
              </a:solidFill>
            </a:endParaRPr>
          </a:p>
        </p:txBody>
      </p:sp>
      <p:sp>
        <p:nvSpPr>
          <p:cNvPr id="6" name="Slide Number Placeholder 5"/>
          <p:cNvSpPr>
            <a:spLocks noGrp="1"/>
          </p:cNvSpPr>
          <p:nvPr>
            <p:ph type="sldNum" sz="quarter" idx="12"/>
          </p:nvPr>
        </p:nvSpPr>
        <p:spPr/>
        <p:txBody>
          <a:bodyPr/>
          <a:lstStyle/>
          <a:p>
            <a:fld id="{44E0BBE0-93EA-40B6-A5E4-CEB20F0EB488}" type="slidenum">
              <a:rPr lang="en-ZA" b="1">
                <a:latin typeface="Arial" panose="020B0604020202020204" pitchFamily="34" charset="0"/>
                <a:cs typeface="Arial" panose="020B0604020202020204" pitchFamily="34" charset="0"/>
              </a:rPr>
              <a:t>19</a:t>
            </a:fld>
            <a:endParaRPr lang="en-ZA"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75840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801" y="885478"/>
            <a:ext cx="11811000" cy="5877272"/>
          </a:xfrm>
          <a:solidFill>
            <a:srgbClr val="008000"/>
          </a:solidFill>
        </p:spPr>
        <p:txBody>
          <a:bodyPr>
            <a:noAutofit/>
          </a:bodyPr>
          <a:lstStyle/>
          <a:p>
            <a:pPr marL="514350" indent="-514350">
              <a:buFont typeface="+mj-lt"/>
              <a:buAutoNum type="arabicPeriod"/>
              <a:defRPr/>
            </a:pPr>
            <a:r>
              <a:rPr lang="en-ZA" sz="3200" b="1" dirty="0" smtClean="0">
                <a:solidFill>
                  <a:srgbClr val="FFFF00"/>
                </a:solidFill>
              </a:rPr>
              <a:t>BACKGROUND TO SPATIAL EQUITY</a:t>
            </a:r>
          </a:p>
          <a:p>
            <a:pPr marL="514350" indent="-514350">
              <a:buFont typeface="+mj-lt"/>
              <a:buAutoNum type="arabicPeriod"/>
              <a:defRPr/>
            </a:pPr>
            <a:endParaRPr lang="en-ZA" sz="3200" b="1" dirty="0" smtClean="0">
              <a:solidFill>
                <a:srgbClr val="FFFF00"/>
              </a:solidFill>
            </a:endParaRPr>
          </a:p>
          <a:p>
            <a:pPr marL="514350" indent="-514350">
              <a:buFont typeface="+mj-lt"/>
              <a:buAutoNum type="arabicPeriod"/>
              <a:defRPr/>
            </a:pPr>
            <a:r>
              <a:rPr lang="en-ZA" sz="3200" b="1" dirty="0" smtClean="0">
                <a:solidFill>
                  <a:srgbClr val="FFFF00"/>
                </a:solidFill>
              </a:rPr>
              <a:t>PGDP </a:t>
            </a:r>
            <a:r>
              <a:rPr lang="en-ZA" sz="3200" b="1" dirty="0">
                <a:solidFill>
                  <a:srgbClr val="FFFF00"/>
                </a:solidFill>
              </a:rPr>
              <a:t>INSTITUTIONAL ARRANGEMENTS </a:t>
            </a:r>
            <a:r>
              <a:rPr lang="en-ZA" sz="3200" b="1" dirty="0" smtClean="0">
                <a:solidFill>
                  <a:srgbClr val="FFFF00"/>
                </a:solidFill>
              </a:rPr>
              <a:t>&amp;  PARTICIPATION</a:t>
            </a:r>
          </a:p>
          <a:p>
            <a:pPr marL="514350" indent="-514350">
              <a:buFont typeface="+mj-lt"/>
              <a:buAutoNum type="arabicPeriod"/>
              <a:defRPr/>
            </a:pPr>
            <a:endParaRPr lang="en-ZA" sz="3200" b="1" dirty="0" smtClean="0">
              <a:solidFill>
                <a:srgbClr val="FFFF00"/>
              </a:solidFill>
            </a:endParaRPr>
          </a:p>
          <a:p>
            <a:pPr marL="514350" indent="-514350">
              <a:buFont typeface="+mj-lt"/>
              <a:buAutoNum type="arabicPeriod"/>
              <a:defRPr/>
            </a:pPr>
            <a:r>
              <a:rPr lang="en-ZA" sz="3200" b="1" dirty="0" smtClean="0">
                <a:solidFill>
                  <a:srgbClr val="FFFF00"/>
                </a:solidFill>
              </a:rPr>
              <a:t>PROVINCIAL EXECUTIVE COUNCIL LEKGOTLA RESOLUTIONS- </a:t>
            </a:r>
            <a:r>
              <a:rPr lang="en-ZA" sz="3200" b="1" smtClean="0">
                <a:solidFill>
                  <a:srgbClr val="FFFF00"/>
                </a:solidFill>
              </a:rPr>
              <a:t>FEBRUARY 2018</a:t>
            </a:r>
          </a:p>
          <a:p>
            <a:pPr marL="514350" indent="-514350">
              <a:buFont typeface="+mj-lt"/>
              <a:buAutoNum type="arabicPeriod"/>
              <a:defRPr/>
            </a:pPr>
            <a:endParaRPr lang="en-ZA" sz="3200" b="1" dirty="0" smtClean="0">
              <a:solidFill>
                <a:srgbClr val="FFFF00"/>
              </a:solidFill>
            </a:endParaRPr>
          </a:p>
          <a:p>
            <a:pPr marL="514350" indent="-514350">
              <a:buFont typeface="+mj-lt"/>
              <a:buAutoNum type="arabicPeriod"/>
              <a:defRPr/>
            </a:pPr>
            <a:r>
              <a:rPr lang="en-ZA" sz="3200" b="1" dirty="0" smtClean="0">
                <a:solidFill>
                  <a:srgbClr val="FFFF00"/>
                </a:solidFill>
              </a:rPr>
              <a:t>RECOMMENDATIONS</a:t>
            </a:r>
          </a:p>
          <a:p>
            <a:pPr marL="0" indent="0">
              <a:buNone/>
              <a:defRPr/>
            </a:pPr>
            <a:endParaRPr lang="en-ZA" sz="3200" b="1" dirty="0" smtClean="0">
              <a:solidFill>
                <a:srgbClr val="FFFF00"/>
              </a:solidFill>
            </a:endParaRPr>
          </a:p>
        </p:txBody>
      </p:sp>
      <p:sp>
        <p:nvSpPr>
          <p:cNvPr id="5" name="Rounded Rectangle 4"/>
          <p:cNvSpPr/>
          <p:nvPr/>
        </p:nvSpPr>
        <p:spPr>
          <a:xfrm>
            <a:off x="112185" y="80628"/>
            <a:ext cx="11942232" cy="756084"/>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ZA" sz="3600" b="1" dirty="0" smtClean="0">
                <a:solidFill>
                  <a:srgbClr val="FFFF00"/>
                </a:solidFill>
              </a:rPr>
              <a:t>OVERVIEW OF THE PRESENTATION</a:t>
            </a:r>
            <a:endParaRPr lang="en-ZA" sz="3600" b="1" dirty="0">
              <a:solidFill>
                <a:srgbClr val="FFFF00"/>
              </a:solidFill>
            </a:endParaRPr>
          </a:p>
        </p:txBody>
      </p:sp>
      <p:sp>
        <p:nvSpPr>
          <p:cNvPr id="2" name="Slide Number Placeholder 1"/>
          <p:cNvSpPr>
            <a:spLocks noGrp="1"/>
          </p:cNvSpPr>
          <p:nvPr>
            <p:ph type="sldNum" sz="quarter" idx="12"/>
          </p:nvPr>
        </p:nvSpPr>
        <p:spPr/>
        <p:txBody>
          <a:bodyPr/>
          <a:lstStyle/>
          <a:p>
            <a:fld id="{3FA07CA4-4154-4BB2-918C-D2485B1D0CF1}" type="slidenum">
              <a:rPr lang="en-ZA" smtClean="0"/>
              <a:t>2</a:t>
            </a:fld>
            <a:endParaRPr lang="en-ZA" dirty="0"/>
          </a:p>
        </p:txBody>
      </p:sp>
    </p:spTree>
    <p:extLst>
      <p:ext uri="{BB962C8B-B14F-4D97-AF65-F5344CB8AC3E}">
        <p14:creationId xmlns:p14="http://schemas.microsoft.com/office/powerpoint/2010/main" val="11247080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801" y="885478"/>
            <a:ext cx="11811000" cy="5877272"/>
          </a:xfrm>
        </p:spPr>
        <p:style>
          <a:lnRef idx="1">
            <a:schemeClr val="accent6"/>
          </a:lnRef>
          <a:fillRef idx="2">
            <a:schemeClr val="accent6"/>
          </a:fillRef>
          <a:effectRef idx="1">
            <a:schemeClr val="accent6"/>
          </a:effectRef>
          <a:fontRef idx="minor">
            <a:schemeClr val="dk1"/>
          </a:fontRef>
        </p:style>
        <p:txBody>
          <a:bodyPr>
            <a:noAutofit/>
          </a:bodyPr>
          <a:lstStyle/>
          <a:p>
            <a:pPr>
              <a:defRPr/>
            </a:pPr>
            <a:r>
              <a:rPr lang="en-US" sz="2200" b="1" dirty="0" smtClean="0">
                <a:solidFill>
                  <a:schemeClr val="tx1"/>
                </a:solidFill>
                <a:latin typeface="Arial" panose="020B0604020202020204" pitchFamily="34" charset="0"/>
                <a:cs typeface="Arial" panose="020B0604020202020204" pitchFamily="34" charset="0"/>
              </a:rPr>
              <a:t>All </a:t>
            </a:r>
            <a:r>
              <a:rPr lang="en-US" sz="2200" b="1" dirty="0">
                <a:solidFill>
                  <a:schemeClr val="tx1"/>
                </a:solidFill>
                <a:latin typeface="Arial" panose="020B0604020202020204" pitchFamily="34" charset="0"/>
                <a:cs typeface="Arial" panose="020B0604020202020204" pitchFamily="34" charset="0"/>
              </a:rPr>
              <a:t>HOD’s (Lead and Participating Departments) to take responsibility for functionality of AWG’s  and include AWG responsibilities in performance agreements of  HOD’s, AWG Conveners and participants for the 2018/19 Financial years onwards</a:t>
            </a:r>
            <a:r>
              <a:rPr lang="en-US" sz="2200" b="1" dirty="0" smtClean="0">
                <a:solidFill>
                  <a:schemeClr val="tx1"/>
                </a:solidFill>
                <a:latin typeface="Arial" panose="020B0604020202020204" pitchFamily="34" charset="0"/>
                <a:cs typeface="Arial" panose="020B0604020202020204" pitchFamily="34" charset="0"/>
              </a:rPr>
              <a:t>.</a:t>
            </a:r>
          </a:p>
          <a:p>
            <a:pPr>
              <a:defRPr/>
            </a:pPr>
            <a:endParaRPr lang="en-US" sz="2200" b="1" dirty="0">
              <a:solidFill>
                <a:schemeClr val="tx1"/>
              </a:solidFill>
              <a:latin typeface="Arial" panose="020B0604020202020204" pitchFamily="34" charset="0"/>
              <a:ea typeface="Times New Roman"/>
              <a:cs typeface="Arial" panose="020B0604020202020204" pitchFamily="34" charset="0"/>
            </a:endParaRPr>
          </a:p>
          <a:p>
            <a:pPr>
              <a:defRPr/>
            </a:pPr>
            <a:r>
              <a:rPr lang="en-US" sz="2200" b="1" i="1" dirty="0">
                <a:solidFill>
                  <a:schemeClr val="tx1"/>
                </a:solidFill>
                <a:latin typeface="Arial" panose="020B0604020202020204" pitchFamily="34" charset="0"/>
                <a:cs typeface="Arial" panose="020B0604020202020204" pitchFamily="34" charset="0"/>
              </a:rPr>
              <a:t>AWG functionality average score for all AWG’s to improve by at least 40% By Feb 2019 (i.e. from 57% to 90% score overall</a:t>
            </a:r>
            <a:r>
              <a:rPr lang="en-US" sz="2200" b="1" i="1" dirty="0" smtClean="0">
                <a:solidFill>
                  <a:schemeClr val="tx1"/>
                </a:solidFill>
                <a:latin typeface="Arial" panose="020B0604020202020204" pitchFamily="34" charset="0"/>
                <a:cs typeface="Arial" panose="020B0604020202020204" pitchFamily="34" charset="0"/>
              </a:rPr>
              <a:t>).</a:t>
            </a:r>
          </a:p>
          <a:p>
            <a:pPr>
              <a:defRPr/>
            </a:pPr>
            <a:endParaRPr lang="en-US" sz="2200" b="1" i="1" dirty="0">
              <a:solidFill>
                <a:schemeClr val="tx1"/>
              </a:solidFill>
              <a:latin typeface="Arial" panose="020B0604020202020204" pitchFamily="34" charset="0"/>
              <a:cs typeface="Arial" panose="020B0604020202020204" pitchFamily="34" charset="0"/>
            </a:endParaRPr>
          </a:p>
          <a:p>
            <a:pPr>
              <a:defRPr/>
            </a:pPr>
            <a:r>
              <a:rPr lang="en-US" sz="2200" b="1" i="1" dirty="0">
                <a:solidFill>
                  <a:schemeClr val="tx1"/>
                </a:solidFill>
                <a:latin typeface="Arial" panose="020B0604020202020204" pitchFamily="34" charset="0"/>
                <a:cs typeface="Arial" panose="020B0604020202020204" pitchFamily="34" charset="0"/>
              </a:rPr>
              <a:t>Action Work Groups to Develop implementation plans for each intervention in the PGDP, as well as for each SOPA commitment and </a:t>
            </a:r>
            <a:r>
              <a:rPr lang="en-US" sz="2200" b="1" i="1" dirty="0" err="1">
                <a:solidFill>
                  <a:schemeClr val="tx1"/>
                </a:solidFill>
                <a:latin typeface="Arial" panose="020B0604020202020204" pitchFamily="34" charset="0"/>
                <a:cs typeface="Arial" panose="020B0604020202020204" pitchFamily="34" charset="0"/>
              </a:rPr>
              <a:t>Lekgotla</a:t>
            </a:r>
            <a:r>
              <a:rPr lang="en-US" sz="2200" b="1" i="1" dirty="0">
                <a:solidFill>
                  <a:schemeClr val="tx1"/>
                </a:solidFill>
                <a:latin typeface="Arial" panose="020B0604020202020204" pitchFamily="34" charset="0"/>
                <a:cs typeface="Arial" panose="020B0604020202020204" pitchFamily="34" charset="0"/>
              </a:rPr>
              <a:t> resolution to ensure that there is structured and planned implementation</a:t>
            </a:r>
            <a:r>
              <a:rPr lang="en-US" sz="2200" b="1" i="1" dirty="0" smtClean="0">
                <a:solidFill>
                  <a:schemeClr val="tx1"/>
                </a:solidFill>
                <a:latin typeface="Arial" panose="020B0604020202020204" pitchFamily="34" charset="0"/>
                <a:cs typeface="Arial" panose="020B0604020202020204" pitchFamily="34" charset="0"/>
              </a:rPr>
              <a:t>.</a:t>
            </a:r>
          </a:p>
          <a:p>
            <a:pPr>
              <a:defRPr/>
            </a:pPr>
            <a:endParaRPr lang="en-US" sz="2200" b="1" i="1" dirty="0" smtClean="0">
              <a:solidFill>
                <a:schemeClr val="tx1"/>
              </a:solidFill>
              <a:latin typeface="Arial" panose="020B0604020202020204" pitchFamily="34" charset="0"/>
              <a:cs typeface="Arial" panose="020B0604020202020204" pitchFamily="34" charset="0"/>
            </a:endParaRPr>
          </a:p>
          <a:p>
            <a:pPr>
              <a:defRPr/>
            </a:pPr>
            <a:r>
              <a:rPr lang="en-US" sz="2200" b="1" i="1" dirty="0">
                <a:solidFill>
                  <a:schemeClr val="tx1"/>
                </a:solidFill>
                <a:latin typeface="Arial" panose="020B0604020202020204" pitchFamily="34" charset="0"/>
                <a:cs typeface="Arial" panose="020B0604020202020204" pitchFamily="34" charset="0"/>
              </a:rPr>
              <a:t>AWGs to report quarterly on interventions to address performance in areas where targets that are unlikely to be achieved as per the 3rd quarter implementation PGDP report. AWG reports to look beyond issues of compliance with targets, but also indicate progress with the implementation of interventions and impact </a:t>
            </a:r>
            <a:r>
              <a:rPr lang="en-US" sz="2200" b="1" i="1" dirty="0" smtClean="0">
                <a:solidFill>
                  <a:schemeClr val="tx1"/>
                </a:solidFill>
                <a:latin typeface="Arial" panose="020B0604020202020204" pitchFamily="34" charset="0"/>
                <a:cs typeface="Arial" panose="020B0604020202020204" pitchFamily="34" charset="0"/>
              </a:rPr>
              <a:t>thereof</a:t>
            </a:r>
          </a:p>
        </p:txBody>
      </p:sp>
      <p:sp>
        <p:nvSpPr>
          <p:cNvPr id="5" name="Rounded Rectangle 4"/>
          <p:cNvSpPr/>
          <p:nvPr/>
        </p:nvSpPr>
        <p:spPr>
          <a:xfrm>
            <a:off x="112185" y="80628"/>
            <a:ext cx="11942232" cy="756084"/>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ZA" sz="3600" b="1" dirty="0" smtClean="0">
                <a:solidFill>
                  <a:srgbClr val="FFFF00"/>
                </a:solidFill>
              </a:rPr>
              <a:t>RESOLUTIONS (1)</a:t>
            </a:r>
            <a:endParaRPr lang="en-ZA" sz="3600" b="1" dirty="0">
              <a:solidFill>
                <a:srgbClr val="FFFF00"/>
              </a:solidFill>
            </a:endParaRPr>
          </a:p>
        </p:txBody>
      </p:sp>
      <p:sp>
        <p:nvSpPr>
          <p:cNvPr id="2" name="Slide Number Placeholder 1"/>
          <p:cNvSpPr>
            <a:spLocks noGrp="1"/>
          </p:cNvSpPr>
          <p:nvPr>
            <p:ph type="sldNum" sz="quarter" idx="12"/>
          </p:nvPr>
        </p:nvSpPr>
        <p:spPr/>
        <p:txBody>
          <a:bodyPr/>
          <a:lstStyle/>
          <a:p>
            <a:fld id="{3FA07CA4-4154-4BB2-918C-D2485B1D0CF1}" type="slidenum">
              <a:rPr lang="en-ZA" smtClean="0">
                <a:solidFill>
                  <a:prstClr val="black">
                    <a:tint val="75000"/>
                  </a:prstClr>
                </a:solidFill>
              </a:rPr>
              <a:pPr/>
              <a:t>20</a:t>
            </a:fld>
            <a:endParaRPr lang="en-ZA" dirty="0">
              <a:solidFill>
                <a:prstClr val="black">
                  <a:tint val="75000"/>
                </a:prstClr>
              </a:solidFill>
            </a:endParaRPr>
          </a:p>
        </p:txBody>
      </p:sp>
    </p:spTree>
    <p:extLst>
      <p:ext uri="{BB962C8B-B14F-4D97-AF65-F5344CB8AC3E}">
        <p14:creationId xmlns:p14="http://schemas.microsoft.com/office/powerpoint/2010/main" val="28250691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801" y="885478"/>
            <a:ext cx="11811000" cy="5877272"/>
          </a:xfrm>
        </p:spPr>
        <p:style>
          <a:lnRef idx="1">
            <a:schemeClr val="accent6"/>
          </a:lnRef>
          <a:fillRef idx="2">
            <a:schemeClr val="accent6"/>
          </a:fillRef>
          <a:effectRef idx="1">
            <a:schemeClr val="accent6"/>
          </a:effectRef>
          <a:fontRef idx="minor">
            <a:schemeClr val="dk1"/>
          </a:fontRef>
        </p:style>
        <p:txBody>
          <a:bodyPr>
            <a:noAutofit/>
          </a:bodyPr>
          <a:lstStyle/>
          <a:p>
            <a:pPr>
              <a:defRPr/>
            </a:pPr>
            <a:r>
              <a:rPr lang="en-US" sz="2200" b="1" i="1" dirty="0" smtClean="0">
                <a:solidFill>
                  <a:schemeClr val="tx1"/>
                </a:solidFill>
                <a:latin typeface="Arial" panose="020B0604020202020204" pitchFamily="34" charset="0"/>
                <a:cs typeface="Arial" panose="020B0604020202020204" pitchFamily="34" charset="0"/>
              </a:rPr>
              <a:t>Reliability </a:t>
            </a:r>
            <a:r>
              <a:rPr lang="en-US" sz="2200" b="1" i="1" dirty="0">
                <a:solidFill>
                  <a:schemeClr val="tx1"/>
                </a:solidFill>
                <a:latin typeface="Arial" panose="020B0604020202020204" pitchFamily="34" charset="0"/>
                <a:cs typeface="Arial" panose="020B0604020202020204" pitchFamily="34" charset="0"/>
              </a:rPr>
              <a:t>of information to be improved and HOD’s to sign off on AWG Reports prior to submission. </a:t>
            </a:r>
            <a:endParaRPr lang="en-US" sz="2200" b="1" i="1" dirty="0" smtClean="0">
              <a:solidFill>
                <a:schemeClr val="tx1"/>
              </a:solidFill>
              <a:latin typeface="Arial" panose="020B0604020202020204" pitchFamily="34" charset="0"/>
              <a:cs typeface="Arial" panose="020B0604020202020204" pitchFamily="34" charset="0"/>
            </a:endParaRPr>
          </a:p>
          <a:p>
            <a:pPr>
              <a:defRPr/>
            </a:pPr>
            <a:endParaRPr lang="en-US" sz="2200" b="1" i="1" dirty="0" smtClean="0">
              <a:solidFill>
                <a:schemeClr val="tx1"/>
              </a:solidFill>
              <a:latin typeface="Arial" panose="020B0604020202020204" pitchFamily="34" charset="0"/>
              <a:cs typeface="Arial" panose="020B0604020202020204" pitchFamily="34" charset="0"/>
            </a:endParaRPr>
          </a:p>
          <a:p>
            <a:pPr>
              <a:defRPr/>
            </a:pPr>
            <a:r>
              <a:rPr lang="en-US" sz="2200" b="1" i="1" dirty="0" smtClean="0">
                <a:solidFill>
                  <a:schemeClr val="tx1"/>
                </a:solidFill>
                <a:latin typeface="Arial" panose="020B0604020202020204" pitchFamily="34" charset="0"/>
                <a:cs typeface="Arial" panose="020B0604020202020204" pitchFamily="34" charset="0"/>
              </a:rPr>
              <a:t>Improve </a:t>
            </a:r>
            <a:r>
              <a:rPr lang="en-US" sz="2200" b="1" i="1" dirty="0">
                <a:solidFill>
                  <a:schemeClr val="tx1"/>
                </a:solidFill>
                <a:latin typeface="Arial" panose="020B0604020202020204" pitchFamily="34" charset="0"/>
                <a:cs typeface="Arial" panose="020B0604020202020204" pitchFamily="34" charset="0"/>
              </a:rPr>
              <a:t>awareness of the PGDS/P and Quick Start Operations Manual for the Implementation of the PGDP (www.kznppc.gov.za) through engagement with all Departmental and Provincial Entity Management </a:t>
            </a:r>
            <a:r>
              <a:rPr lang="en-US" sz="2200" b="1" i="1" dirty="0" smtClean="0">
                <a:solidFill>
                  <a:schemeClr val="tx1"/>
                </a:solidFill>
                <a:latin typeface="Arial" panose="020B0604020202020204" pitchFamily="34" charset="0"/>
                <a:cs typeface="Arial" panose="020B0604020202020204" pitchFamily="34" charset="0"/>
              </a:rPr>
              <a:t>Structures</a:t>
            </a:r>
          </a:p>
          <a:p>
            <a:pPr>
              <a:defRPr/>
            </a:pPr>
            <a:endParaRPr lang="en-US" sz="2200" b="1" i="1" dirty="0" smtClean="0">
              <a:solidFill>
                <a:schemeClr val="tx1"/>
              </a:solidFill>
              <a:latin typeface="Arial" panose="020B0604020202020204" pitchFamily="34" charset="0"/>
              <a:cs typeface="Arial" panose="020B0604020202020204" pitchFamily="34" charset="0"/>
            </a:endParaRPr>
          </a:p>
          <a:p>
            <a:pPr>
              <a:defRPr/>
            </a:pPr>
            <a:r>
              <a:rPr lang="en-US" sz="2200" b="1" i="1" dirty="0" smtClean="0">
                <a:solidFill>
                  <a:schemeClr val="tx1"/>
                </a:solidFill>
                <a:latin typeface="Arial" panose="020B0604020202020204" pitchFamily="34" charset="0"/>
                <a:cs typeface="Arial" panose="020B0604020202020204" pitchFamily="34" charset="0"/>
              </a:rPr>
              <a:t>Progress </a:t>
            </a:r>
            <a:r>
              <a:rPr lang="en-US" sz="2200" b="1" i="1" dirty="0">
                <a:solidFill>
                  <a:schemeClr val="tx1"/>
                </a:solidFill>
                <a:latin typeface="Arial" panose="020B0604020202020204" pitchFamily="34" charset="0"/>
                <a:cs typeface="Arial" panose="020B0604020202020204" pitchFamily="34" charset="0"/>
              </a:rPr>
              <a:t>with the implementation of the Provincial Growth and Development Strategy is to also focus on implementation of interventions as opposed to only reporting on whether targets were reached or not. These reports need to move towards impact reporting to demonstrate qualitative and quantitative aspects on how outputs are impacting on the lives of people. This should also be part of the M&amp;E </a:t>
            </a:r>
            <a:r>
              <a:rPr lang="en-US" sz="2200" b="1" i="1" dirty="0" smtClean="0">
                <a:solidFill>
                  <a:schemeClr val="tx1"/>
                </a:solidFill>
                <a:latin typeface="Arial" panose="020B0604020202020204" pitchFamily="34" charset="0"/>
                <a:cs typeface="Arial" panose="020B0604020202020204" pitchFamily="34" charset="0"/>
              </a:rPr>
              <a:t>Framework</a:t>
            </a:r>
          </a:p>
          <a:p>
            <a:pPr>
              <a:defRPr/>
            </a:pPr>
            <a:endParaRPr lang="en-US" sz="2200" b="1" i="1" dirty="0" smtClean="0">
              <a:solidFill>
                <a:schemeClr val="tx1"/>
              </a:solidFill>
              <a:latin typeface="Arial" panose="020B0604020202020204" pitchFamily="34" charset="0"/>
              <a:cs typeface="Arial" panose="020B0604020202020204" pitchFamily="34" charset="0"/>
            </a:endParaRPr>
          </a:p>
          <a:p>
            <a:pPr>
              <a:defRPr/>
            </a:pPr>
            <a:r>
              <a:rPr lang="en-US" sz="2200" b="1" i="1" dirty="0" smtClean="0">
                <a:solidFill>
                  <a:schemeClr val="tx1"/>
                </a:solidFill>
                <a:latin typeface="Arial" panose="020B0604020202020204" pitchFamily="34" charset="0"/>
                <a:cs typeface="Arial" panose="020B0604020202020204" pitchFamily="34" charset="0"/>
              </a:rPr>
              <a:t>Facilitate </a:t>
            </a:r>
            <a:r>
              <a:rPr lang="en-US" sz="2200" b="1" i="1" dirty="0">
                <a:solidFill>
                  <a:schemeClr val="tx1"/>
                </a:solidFill>
                <a:latin typeface="Arial" panose="020B0604020202020204" pitchFamily="34" charset="0"/>
                <a:cs typeface="Arial" panose="020B0604020202020204" pitchFamily="34" charset="0"/>
              </a:rPr>
              <a:t>and widely engage on the review of the Provincial Spatial Development Framework so as to address spatial transformation in the Province</a:t>
            </a:r>
            <a:r>
              <a:rPr lang="en-US" sz="2200" b="1" i="1" dirty="0" smtClean="0">
                <a:solidFill>
                  <a:schemeClr val="tx1"/>
                </a:solidFill>
                <a:latin typeface="Arial" panose="020B0604020202020204" pitchFamily="34" charset="0"/>
                <a:cs typeface="Arial" panose="020B0604020202020204" pitchFamily="34" charset="0"/>
              </a:rPr>
              <a:t>.</a:t>
            </a:r>
          </a:p>
          <a:p>
            <a:pPr>
              <a:defRPr/>
            </a:pPr>
            <a:endParaRPr lang="en-US" sz="2200" b="1" i="1" dirty="0">
              <a:solidFill>
                <a:schemeClr val="tx1"/>
              </a:solidFill>
              <a:latin typeface="Arial" panose="020B0604020202020204" pitchFamily="34" charset="0"/>
              <a:cs typeface="Arial" panose="020B0604020202020204" pitchFamily="34" charset="0"/>
            </a:endParaRPr>
          </a:p>
          <a:p>
            <a:pPr>
              <a:defRPr/>
            </a:pPr>
            <a:endParaRPr lang="en-ZA" sz="2200" b="1" i="1" dirty="0" smtClean="0">
              <a:solidFill>
                <a:srgbClr val="FFFF00"/>
              </a:solidFill>
            </a:endParaRPr>
          </a:p>
        </p:txBody>
      </p:sp>
      <p:sp>
        <p:nvSpPr>
          <p:cNvPr id="5" name="Rounded Rectangle 4"/>
          <p:cNvSpPr/>
          <p:nvPr/>
        </p:nvSpPr>
        <p:spPr>
          <a:xfrm>
            <a:off x="112185" y="80628"/>
            <a:ext cx="11942232" cy="756084"/>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ZA" sz="3600" b="1" dirty="0" smtClean="0">
                <a:solidFill>
                  <a:srgbClr val="FFFF00"/>
                </a:solidFill>
              </a:rPr>
              <a:t>RESOLUTIONS (2)</a:t>
            </a:r>
            <a:endParaRPr lang="en-ZA" sz="3600" b="1" dirty="0">
              <a:solidFill>
                <a:srgbClr val="FFFF00"/>
              </a:solidFill>
            </a:endParaRPr>
          </a:p>
        </p:txBody>
      </p:sp>
      <p:sp>
        <p:nvSpPr>
          <p:cNvPr id="2" name="Slide Number Placeholder 1"/>
          <p:cNvSpPr>
            <a:spLocks noGrp="1"/>
          </p:cNvSpPr>
          <p:nvPr>
            <p:ph type="sldNum" sz="quarter" idx="12"/>
          </p:nvPr>
        </p:nvSpPr>
        <p:spPr/>
        <p:txBody>
          <a:bodyPr/>
          <a:lstStyle/>
          <a:p>
            <a:fld id="{3FA07CA4-4154-4BB2-918C-D2485B1D0CF1}" type="slidenum">
              <a:rPr lang="en-ZA" smtClean="0">
                <a:solidFill>
                  <a:prstClr val="black">
                    <a:tint val="75000"/>
                  </a:prstClr>
                </a:solidFill>
              </a:rPr>
              <a:pPr/>
              <a:t>21</a:t>
            </a:fld>
            <a:endParaRPr lang="en-ZA" dirty="0">
              <a:solidFill>
                <a:prstClr val="black">
                  <a:tint val="75000"/>
                </a:prstClr>
              </a:solidFill>
            </a:endParaRPr>
          </a:p>
        </p:txBody>
      </p:sp>
    </p:spTree>
    <p:extLst>
      <p:ext uri="{BB962C8B-B14F-4D97-AF65-F5344CB8AC3E}">
        <p14:creationId xmlns:p14="http://schemas.microsoft.com/office/powerpoint/2010/main" val="5408370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801" y="764828"/>
            <a:ext cx="11811000" cy="6156672"/>
          </a:xfrm>
        </p:spPr>
        <p:style>
          <a:lnRef idx="1">
            <a:schemeClr val="accent6"/>
          </a:lnRef>
          <a:fillRef idx="2">
            <a:schemeClr val="accent6"/>
          </a:fillRef>
          <a:effectRef idx="1">
            <a:schemeClr val="accent6"/>
          </a:effectRef>
          <a:fontRef idx="minor">
            <a:schemeClr val="dk1"/>
          </a:fontRef>
        </p:style>
        <p:txBody>
          <a:bodyPr>
            <a:noAutofit/>
          </a:bodyPr>
          <a:lstStyle/>
          <a:p>
            <a:pPr>
              <a:defRPr/>
            </a:pPr>
            <a:r>
              <a:rPr lang="en-US" sz="2200" b="1" i="1" dirty="0" err="1" smtClean="0">
                <a:solidFill>
                  <a:schemeClr val="tx1"/>
                </a:solidFill>
              </a:rPr>
              <a:t>Finalise</a:t>
            </a:r>
            <a:r>
              <a:rPr lang="en-US" sz="2200" b="1" i="1" dirty="0" smtClean="0">
                <a:solidFill>
                  <a:schemeClr val="tx1"/>
                </a:solidFill>
              </a:rPr>
              <a:t> </a:t>
            </a:r>
            <a:r>
              <a:rPr lang="en-US" sz="2200" b="1" i="1" dirty="0">
                <a:solidFill>
                  <a:schemeClr val="tx1"/>
                </a:solidFill>
              </a:rPr>
              <a:t>identification </a:t>
            </a:r>
            <a:r>
              <a:rPr lang="en-US" sz="2200" b="1" i="1" dirty="0" smtClean="0">
                <a:solidFill>
                  <a:schemeClr val="tx1"/>
                </a:solidFill>
              </a:rPr>
              <a:t>of potential </a:t>
            </a:r>
            <a:r>
              <a:rPr lang="en-US" sz="2200" b="1" i="1" dirty="0">
                <a:solidFill>
                  <a:schemeClr val="tx1"/>
                </a:solidFill>
              </a:rPr>
              <a:t>areas for </a:t>
            </a:r>
            <a:r>
              <a:rPr lang="en-US" sz="2200" b="1" i="1" dirty="0" err="1">
                <a:solidFill>
                  <a:schemeClr val="tx1"/>
                </a:solidFill>
              </a:rPr>
              <a:t>Inkululeko</a:t>
            </a:r>
            <a:r>
              <a:rPr lang="en-US" sz="2200" b="1" i="1" dirty="0">
                <a:solidFill>
                  <a:schemeClr val="tx1"/>
                </a:solidFill>
              </a:rPr>
              <a:t> roll- out plan across the Province as part of the implementation of the Provincial Spatial Development Framework</a:t>
            </a:r>
            <a:r>
              <a:rPr lang="en-US" sz="2200" b="1" i="1" dirty="0" smtClean="0">
                <a:solidFill>
                  <a:schemeClr val="tx1"/>
                </a:solidFill>
              </a:rPr>
              <a:t>.</a:t>
            </a:r>
          </a:p>
          <a:p>
            <a:pPr>
              <a:defRPr/>
            </a:pPr>
            <a:endParaRPr lang="en-US" sz="2200" b="1" i="1" dirty="0">
              <a:solidFill>
                <a:schemeClr val="tx1"/>
              </a:solidFill>
            </a:endParaRPr>
          </a:p>
          <a:p>
            <a:pPr>
              <a:defRPr/>
            </a:pPr>
            <a:r>
              <a:rPr lang="en-US" sz="2200" b="1" i="1" dirty="0">
                <a:solidFill>
                  <a:schemeClr val="tx1"/>
                </a:solidFill>
              </a:rPr>
              <a:t>Develop a Nodal Development Plan for </a:t>
            </a:r>
            <a:r>
              <a:rPr lang="en-US" sz="2200" b="1" i="1" dirty="0" err="1">
                <a:solidFill>
                  <a:schemeClr val="tx1"/>
                </a:solidFill>
              </a:rPr>
              <a:t>Inkululeko</a:t>
            </a:r>
            <a:r>
              <a:rPr lang="en-US" sz="2200" b="1" i="1" dirty="0">
                <a:solidFill>
                  <a:schemeClr val="tx1"/>
                </a:solidFill>
              </a:rPr>
              <a:t> Development Project: </a:t>
            </a:r>
            <a:r>
              <a:rPr lang="en-US" sz="2200" b="1" i="1" dirty="0" err="1">
                <a:solidFill>
                  <a:schemeClr val="tx1"/>
                </a:solidFill>
              </a:rPr>
              <a:t>Muden</a:t>
            </a:r>
            <a:r>
              <a:rPr lang="en-US" sz="2200" b="1" i="1" dirty="0" smtClean="0">
                <a:solidFill>
                  <a:schemeClr val="tx1"/>
                </a:solidFill>
              </a:rPr>
              <a:t>.</a:t>
            </a:r>
          </a:p>
          <a:p>
            <a:pPr>
              <a:defRPr/>
            </a:pPr>
            <a:endParaRPr lang="en-US" sz="2200" b="1" i="1" dirty="0" smtClean="0">
              <a:solidFill>
                <a:schemeClr val="tx1"/>
              </a:solidFill>
            </a:endParaRPr>
          </a:p>
          <a:p>
            <a:pPr>
              <a:defRPr/>
            </a:pPr>
            <a:r>
              <a:rPr lang="en-US" sz="2200" b="1" i="1" dirty="0">
                <a:solidFill>
                  <a:schemeClr val="tx1"/>
                </a:solidFill>
              </a:rPr>
              <a:t>Facilitate implementation of Small Town Rehabilitation </a:t>
            </a:r>
            <a:r>
              <a:rPr lang="en-US" sz="2200" b="1" i="1" dirty="0" err="1">
                <a:solidFill>
                  <a:schemeClr val="tx1"/>
                </a:solidFill>
              </a:rPr>
              <a:t>Programme</a:t>
            </a:r>
            <a:r>
              <a:rPr lang="en-US" sz="2200" b="1" i="1" dirty="0">
                <a:solidFill>
                  <a:schemeClr val="tx1"/>
                </a:solidFill>
              </a:rPr>
              <a:t> in </a:t>
            </a:r>
            <a:r>
              <a:rPr lang="en-US" sz="2200" b="1" i="1" dirty="0" err="1">
                <a:solidFill>
                  <a:schemeClr val="tx1"/>
                </a:solidFill>
              </a:rPr>
              <a:t>Manguzi</a:t>
            </a:r>
            <a:r>
              <a:rPr lang="en-US" sz="2200" b="1" i="1" dirty="0">
                <a:solidFill>
                  <a:schemeClr val="tx1"/>
                </a:solidFill>
              </a:rPr>
              <a:t> taking into account the strategic location as a border town</a:t>
            </a:r>
            <a:r>
              <a:rPr lang="en-US" sz="2200" b="1" i="1" dirty="0" smtClean="0">
                <a:solidFill>
                  <a:schemeClr val="tx1"/>
                </a:solidFill>
              </a:rPr>
              <a:t>.</a:t>
            </a:r>
          </a:p>
          <a:p>
            <a:pPr>
              <a:defRPr/>
            </a:pPr>
            <a:endParaRPr lang="en-US" sz="2200" b="1" i="1" dirty="0" smtClean="0">
              <a:solidFill>
                <a:schemeClr val="tx1"/>
              </a:solidFill>
            </a:endParaRPr>
          </a:p>
          <a:p>
            <a:pPr>
              <a:defRPr/>
            </a:pPr>
            <a:r>
              <a:rPr lang="en-US" sz="2200" b="1" i="1" dirty="0">
                <a:solidFill>
                  <a:schemeClr val="tx1"/>
                </a:solidFill>
              </a:rPr>
              <a:t>Facilitate alignment of service delivery boundaries of sector departments (e.g. Education, Health, Social Development, Judiciary, etc.) with the administrative boundaries of district municipalities to facilitate seamless provision of services</a:t>
            </a:r>
            <a:r>
              <a:rPr lang="en-US" sz="2200" b="1" i="1" dirty="0" smtClean="0">
                <a:solidFill>
                  <a:schemeClr val="tx1"/>
                </a:solidFill>
              </a:rPr>
              <a:t>.</a:t>
            </a:r>
          </a:p>
          <a:p>
            <a:pPr>
              <a:defRPr/>
            </a:pPr>
            <a:endParaRPr lang="en-US" sz="2200" b="1" i="1" dirty="0" smtClean="0">
              <a:solidFill>
                <a:schemeClr val="tx1"/>
              </a:solidFill>
            </a:endParaRPr>
          </a:p>
          <a:p>
            <a:pPr>
              <a:defRPr/>
            </a:pPr>
            <a:r>
              <a:rPr lang="en-US" sz="2200" b="1" i="1" dirty="0">
                <a:solidFill>
                  <a:schemeClr val="tx1"/>
                </a:solidFill>
              </a:rPr>
              <a:t>Review and strengthen participation of Departments </a:t>
            </a:r>
            <a:r>
              <a:rPr lang="en-US" sz="2200" b="1" i="1" dirty="0" smtClean="0">
                <a:solidFill>
                  <a:schemeClr val="tx1"/>
                </a:solidFill>
              </a:rPr>
              <a:t>on IDP </a:t>
            </a:r>
            <a:r>
              <a:rPr lang="en-US" sz="2200" b="1" i="1" dirty="0">
                <a:solidFill>
                  <a:schemeClr val="tx1"/>
                </a:solidFill>
              </a:rPr>
              <a:t>process</a:t>
            </a:r>
            <a:r>
              <a:rPr lang="en-US" sz="2200" b="1" i="1" dirty="0" smtClean="0">
                <a:solidFill>
                  <a:schemeClr val="tx1"/>
                </a:solidFill>
              </a:rPr>
              <a:t>.</a:t>
            </a:r>
          </a:p>
          <a:p>
            <a:pPr>
              <a:defRPr/>
            </a:pPr>
            <a:endParaRPr lang="en-US" sz="2200" b="1" i="1" dirty="0" smtClean="0">
              <a:solidFill>
                <a:schemeClr val="tx1"/>
              </a:solidFill>
            </a:endParaRPr>
          </a:p>
          <a:p>
            <a:pPr>
              <a:defRPr/>
            </a:pPr>
            <a:r>
              <a:rPr lang="en-US" sz="2200" b="1" i="1" dirty="0">
                <a:solidFill>
                  <a:schemeClr val="tx1"/>
                </a:solidFill>
              </a:rPr>
              <a:t>The Executive Council will inform municipalities on the way forward regarding the </a:t>
            </a:r>
            <a:r>
              <a:rPr lang="en-US" sz="2200" b="1" i="1" dirty="0" err="1">
                <a:solidFill>
                  <a:schemeClr val="tx1"/>
                </a:solidFill>
              </a:rPr>
              <a:t>Ingonyama</a:t>
            </a:r>
            <a:r>
              <a:rPr lang="en-US" sz="2200" b="1" i="1" dirty="0">
                <a:solidFill>
                  <a:schemeClr val="tx1"/>
                </a:solidFill>
              </a:rPr>
              <a:t> Trust Board Challenges as there is currently an exercise underway to deal with this matter.</a:t>
            </a:r>
          </a:p>
          <a:p>
            <a:pPr>
              <a:defRPr/>
            </a:pPr>
            <a:endParaRPr lang="en-US" sz="2200" b="1" i="1" dirty="0">
              <a:solidFill>
                <a:schemeClr val="tx1"/>
              </a:solidFill>
            </a:endParaRPr>
          </a:p>
          <a:p>
            <a:pPr>
              <a:defRPr/>
            </a:pPr>
            <a:endParaRPr lang="en-US" sz="2200" b="1" i="1" dirty="0" smtClean="0">
              <a:solidFill>
                <a:schemeClr val="tx1"/>
              </a:solidFill>
            </a:endParaRPr>
          </a:p>
        </p:txBody>
      </p:sp>
      <p:sp>
        <p:nvSpPr>
          <p:cNvPr id="5" name="Rounded Rectangle 4"/>
          <p:cNvSpPr/>
          <p:nvPr/>
        </p:nvSpPr>
        <p:spPr>
          <a:xfrm>
            <a:off x="112185" y="80628"/>
            <a:ext cx="11942232" cy="586122"/>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ZA" sz="3600" b="1" dirty="0" smtClean="0">
                <a:solidFill>
                  <a:srgbClr val="FFFF00"/>
                </a:solidFill>
              </a:rPr>
              <a:t>RESOLUTIONS (3)</a:t>
            </a:r>
            <a:endParaRPr lang="en-ZA" sz="3600" b="1" dirty="0">
              <a:solidFill>
                <a:srgbClr val="FFFF00"/>
              </a:solidFill>
            </a:endParaRPr>
          </a:p>
        </p:txBody>
      </p:sp>
      <p:sp>
        <p:nvSpPr>
          <p:cNvPr id="2" name="Slide Number Placeholder 1"/>
          <p:cNvSpPr>
            <a:spLocks noGrp="1"/>
          </p:cNvSpPr>
          <p:nvPr>
            <p:ph type="sldNum" sz="quarter" idx="12"/>
          </p:nvPr>
        </p:nvSpPr>
        <p:spPr/>
        <p:txBody>
          <a:bodyPr/>
          <a:lstStyle/>
          <a:p>
            <a:fld id="{3FA07CA4-4154-4BB2-918C-D2485B1D0CF1}" type="slidenum">
              <a:rPr lang="en-ZA" smtClean="0">
                <a:solidFill>
                  <a:prstClr val="black">
                    <a:tint val="75000"/>
                  </a:prstClr>
                </a:solidFill>
              </a:rPr>
              <a:pPr/>
              <a:t>22</a:t>
            </a:fld>
            <a:endParaRPr lang="en-ZA" dirty="0">
              <a:solidFill>
                <a:prstClr val="black">
                  <a:tint val="75000"/>
                </a:prstClr>
              </a:solidFill>
            </a:endParaRPr>
          </a:p>
        </p:txBody>
      </p:sp>
    </p:spTree>
    <p:extLst>
      <p:ext uri="{BB962C8B-B14F-4D97-AF65-F5344CB8AC3E}">
        <p14:creationId xmlns:p14="http://schemas.microsoft.com/office/powerpoint/2010/main" val="14686157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801" y="885478"/>
            <a:ext cx="11811000" cy="5877272"/>
          </a:xfrm>
        </p:spPr>
        <p:style>
          <a:lnRef idx="1">
            <a:schemeClr val="accent6"/>
          </a:lnRef>
          <a:fillRef idx="2">
            <a:schemeClr val="accent6"/>
          </a:fillRef>
          <a:effectRef idx="1">
            <a:schemeClr val="accent6"/>
          </a:effectRef>
          <a:fontRef idx="minor">
            <a:schemeClr val="dk1"/>
          </a:fontRef>
        </p:style>
        <p:txBody>
          <a:bodyPr>
            <a:noAutofit/>
          </a:bodyPr>
          <a:lstStyle/>
          <a:p>
            <a:pPr>
              <a:defRPr/>
            </a:pPr>
            <a:r>
              <a:rPr lang="en-US" sz="2200" b="1" i="1" dirty="0" smtClean="0">
                <a:solidFill>
                  <a:schemeClr val="tx1"/>
                </a:solidFill>
              </a:rPr>
              <a:t>Each </a:t>
            </a:r>
            <a:r>
              <a:rPr lang="en-US" sz="2200" b="1" i="1" dirty="0">
                <a:solidFill>
                  <a:schemeClr val="tx1"/>
                </a:solidFill>
              </a:rPr>
              <a:t>District to revise the DGDP for alignment with the revised PGDP and this should be done in consultation with the relevant local municipalities and with due consideration of cross-boundary and cross-border </a:t>
            </a:r>
            <a:r>
              <a:rPr lang="en-US" sz="2200" b="1" i="1" dirty="0" smtClean="0">
                <a:solidFill>
                  <a:schemeClr val="tx1"/>
                </a:solidFill>
              </a:rPr>
              <a:t>planning.</a:t>
            </a:r>
          </a:p>
          <a:p>
            <a:pPr>
              <a:defRPr/>
            </a:pPr>
            <a:endParaRPr lang="en-US" sz="2200" b="1" i="1" dirty="0" smtClean="0">
              <a:solidFill>
                <a:schemeClr val="tx1"/>
              </a:solidFill>
            </a:endParaRPr>
          </a:p>
          <a:p>
            <a:pPr>
              <a:defRPr/>
            </a:pPr>
            <a:r>
              <a:rPr lang="en-US" sz="2200" b="1" i="1" dirty="0">
                <a:solidFill>
                  <a:schemeClr val="tx1"/>
                </a:solidFill>
              </a:rPr>
              <a:t>Municipalities to develop credible ward-based plans aligned to reviewed IDPs and reviewed </a:t>
            </a:r>
            <a:r>
              <a:rPr lang="en-US" sz="2200" b="1" i="1" dirty="0" smtClean="0">
                <a:solidFill>
                  <a:schemeClr val="tx1"/>
                </a:solidFill>
              </a:rPr>
              <a:t>DGDPs</a:t>
            </a:r>
          </a:p>
          <a:p>
            <a:pPr>
              <a:defRPr/>
            </a:pPr>
            <a:r>
              <a:rPr lang="en-US" sz="2200" b="1" i="1" dirty="0">
                <a:solidFill>
                  <a:schemeClr val="tx1"/>
                </a:solidFill>
              </a:rPr>
              <a:t>Sector Departments to confirm in writing the senior management representation in Structures for the review of the </a:t>
            </a:r>
            <a:r>
              <a:rPr lang="en-US" sz="2200" b="1" i="1" dirty="0" smtClean="0">
                <a:solidFill>
                  <a:schemeClr val="tx1"/>
                </a:solidFill>
              </a:rPr>
              <a:t>DGDP</a:t>
            </a:r>
          </a:p>
          <a:p>
            <a:pPr>
              <a:defRPr/>
            </a:pPr>
            <a:endParaRPr lang="en-US" sz="2200" b="1" i="1" dirty="0" smtClean="0">
              <a:solidFill>
                <a:schemeClr val="tx1"/>
              </a:solidFill>
            </a:endParaRPr>
          </a:p>
          <a:p>
            <a:pPr>
              <a:defRPr/>
            </a:pPr>
            <a:r>
              <a:rPr lang="en-US" sz="2200" b="1" i="1" dirty="0">
                <a:solidFill>
                  <a:schemeClr val="tx1"/>
                </a:solidFill>
              </a:rPr>
              <a:t>Full integration, inclusion and participation of municipalities in the Action Work Groups to be reviewed and monitored to ensure alignment with provincial </a:t>
            </a:r>
            <a:r>
              <a:rPr lang="en-US" sz="2200" b="1" i="1" dirty="0" smtClean="0">
                <a:solidFill>
                  <a:schemeClr val="tx1"/>
                </a:solidFill>
              </a:rPr>
              <a:t>imperatives</a:t>
            </a:r>
          </a:p>
          <a:p>
            <a:pPr>
              <a:defRPr/>
            </a:pPr>
            <a:endParaRPr lang="en-US" sz="2200" b="1" i="1" dirty="0" smtClean="0">
              <a:solidFill>
                <a:schemeClr val="tx1"/>
              </a:solidFill>
            </a:endParaRPr>
          </a:p>
          <a:p>
            <a:pPr>
              <a:defRPr/>
            </a:pPr>
            <a:r>
              <a:rPr lang="en-US" sz="2200" b="1" i="1" dirty="0">
                <a:solidFill>
                  <a:schemeClr val="tx1"/>
                </a:solidFill>
              </a:rPr>
              <a:t>There must be 2 day Summits in all Districts which will be funded by the Department of Cooperative Governance and Traditional Affairs and COGTA will also provide funding for District Development Agencies.</a:t>
            </a:r>
            <a:endParaRPr lang="en-ZA" sz="2200" b="1" i="1" dirty="0" smtClean="0">
              <a:solidFill>
                <a:schemeClr val="tx1"/>
              </a:solidFill>
            </a:endParaRPr>
          </a:p>
        </p:txBody>
      </p:sp>
      <p:sp>
        <p:nvSpPr>
          <p:cNvPr id="5" name="Rounded Rectangle 4"/>
          <p:cNvSpPr/>
          <p:nvPr/>
        </p:nvSpPr>
        <p:spPr>
          <a:xfrm>
            <a:off x="112185" y="80628"/>
            <a:ext cx="11942232" cy="756084"/>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ZA" sz="3600" b="1" dirty="0" smtClean="0">
                <a:solidFill>
                  <a:srgbClr val="FFFF00"/>
                </a:solidFill>
              </a:rPr>
              <a:t>RESOLUTIONS (4)</a:t>
            </a:r>
            <a:endParaRPr lang="en-ZA" sz="3600" b="1" dirty="0">
              <a:solidFill>
                <a:srgbClr val="FFFF00"/>
              </a:solidFill>
            </a:endParaRPr>
          </a:p>
        </p:txBody>
      </p:sp>
      <p:sp>
        <p:nvSpPr>
          <p:cNvPr id="2" name="Slide Number Placeholder 1"/>
          <p:cNvSpPr>
            <a:spLocks noGrp="1"/>
          </p:cNvSpPr>
          <p:nvPr>
            <p:ph type="sldNum" sz="quarter" idx="12"/>
          </p:nvPr>
        </p:nvSpPr>
        <p:spPr/>
        <p:txBody>
          <a:bodyPr/>
          <a:lstStyle/>
          <a:p>
            <a:fld id="{3FA07CA4-4154-4BB2-918C-D2485B1D0CF1}" type="slidenum">
              <a:rPr lang="en-ZA" smtClean="0">
                <a:solidFill>
                  <a:prstClr val="black">
                    <a:tint val="75000"/>
                  </a:prstClr>
                </a:solidFill>
              </a:rPr>
              <a:pPr/>
              <a:t>23</a:t>
            </a:fld>
            <a:endParaRPr lang="en-ZA" dirty="0">
              <a:solidFill>
                <a:prstClr val="black">
                  <a:tint val="75000"/>
                </a:prstClr>
              </a:solidFill>
            </a:endParaRPr>
          </a:p>
        </p:txBody>
      </p:sp>
    </p:spTree>
    <p:extLst>
      <p:ext uri="{BB962C8B-B14F-4D97-AF65-F5344CB8AC3E}">
        <p14:creationId xmlns:p14="http://schemas.microsoft.com/office/powerpoint/2010/main" val="23326927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5280" y="750714"/>
            <a:ext cx="11536680" cy="6107286"/>
          </a:xfrm>
        </p:spPr>
        <p:txBody>
          <a:bodyPr>
            <a:normAutofit/>
          </a:bodyPr>
          <a:lstStyle/>
          <a:p>
            <a:pPr marL="0" indent="0">
              <a:spcBef>
                <a:spcPts val="0"/>
              </a:spcBef>
              <a:buNone/>
            </a:pPr>
            <a:endParaRPr lang="en-ZA" sz="2400" b="1" dirty="0" smtClean="0">
              <a:cs typeface="Arial" panose="020B0604020202020204" pitchFamily="34" charset="0"/>
            </a:endParaRPr>
          </a:p>
          <a:p>
            <a:pPr marL="0" indent="0">
              <a:spcBef>
                <a:spcPts val="0"/>
              </a:spcBef>
              <a:buNone/>
            </a:pPr>
            <a:endParaRPr lang="en-ZA" b="1" dirty="0" smtClean="0">
              <a:cs typeface="Arial" panose="020B0604020202020204" pitchFamily="34" charset="0"/>
            </a:endParaRPr>
          </a:p>
          <a:p>
            <a:pPr marL="0" indent="0">
              <a:spcBef>
                <a:spcPts val="0"/>
              </a:spcBef>
              <a:buNone/>
            </a:pPr>
            <a:endParaRPr lang="en-ZA" sz="2000" b="1" dirty="0" smtClean="0">
              <a:cs typeface="Arial" panose="020B0604020202020204" pitchFamily="34" charset="0"/>
            </a:endParaRPr>
          </a:p>
          <a:p>
            <a:pPr marL="457200" indent="-457200">
              <a:spcBef>
                <a:spcPts val="0"/>
              </a:spcBef>
              <a:buAutoNum type="arabicPeriod" startAt="2"/>
            </a:pPr>
            <a:endParaRPr lang="en-ZA" b="1" dirty="0">
              <a:cs typeface="Arial" panose="020B0604020202020204" pitchFamily="34" charset="0"/>
            </a:endParaRPr>
          </a:p>
          <a:p>
            <a:pPr marL="0" indent="0">
              <a:spcBef>
                <a:spcPts val="0"/>
              </a:spcBef>
              <a:buNone/>
            </a:pPr>
            <a:endParaRPr lang="en-ZA" sz="2000" b="1" dirty="0" smtClean="0">
              <a:latin typeface="Arial" panose="020B0604020202020204" pitchFamily="34" charset="0"/>
              <a:cs typeface="Arial" panose="020B0604020202020204" pitchFamily="34" charset="0"/>
            </a:endParaRPr>
          </a:p>
          <a:p>
            <a:pPr marL="457200" indent="-457200">
              <a:spcBef>
                <a:spcPts val="0"/>
              </a:spcBef>
              <a:buAutoNum type="arabicPeriod" startAt="2"/>
            </a:pPr>
            <a:endParaRPr lang="en-ZA" sz="2000" b="1" dirty="0">
              <a:latin typeface="Arial" panose="020B0604020202020204" pitchFamily="34" charset="0"/>
              <a:cs typeface="Arial" panose="020B0604020202020204" pitchFamily="34" charset="0"/>
            </a:endParaRPr>
          </a:p>
          <a:p>
            <a:pPr marL="0" indent="0">
              <a:spcBef>
                <a:spcPts val="0"/>
              </a:spcBef>
              <a:buNone/>
            </a:pPr>
            <a:endParaRPr lang="en-ZA" sz="2000" b="1" dirty="0">
              <a:latin typeface="Arial" panose="020B0604020202020204" pitchFamily="34" charset="0"/>
              <a:cs typeface="Arial" panose="020B0604020202020204" pitchFamily="34" charset="0"/>
            </a:endParaRPr>
          </a:p>
          <a:p>
            <a:pPr marL="358775" indent="0">
              <a:spcBef>
                <a:spcPts val="0"/>
              </a:spcBef>
              <a:buNone/>
            </a:pPr>
            <a:endParaRPr lang="en-ZA" sz="800" b="1" dirty="0"/>
          </a:p>
          <a:p>
            <a:pPr marL="358775" indent="-358775">
              <a:spcBef>
                <a:spcPts val="0"/>
              </a:spcBef>
              <a:buNone/>
            </a:pPr>
            <a:r>
              <a:rPr lang="en-ZA" sz="2000" b="1" dirty="0">
                <a:latin typeface="Arial" panose="020B0604020202020204" pitchFamily="34" charset="0"/>
                <a:cs typeface="Arial" panose="020B0604020202020204" pitchFamily="34" charset="0"/>
              </a:rPr>
              <a:t>	</a:t>
            </a:r>
            <a:endParaRPr lang="en-ZA" sz="2000" b="1" dirty="0">
              <a:solidFill>
                <a:prstClr val="black"/>
              </a:solidFill>
              <a:latin typeface="Arial" panose="020B0604020202020204" pitchFamily="34" charset="0"/>
              <a:cs typeface="Arial" panose="020B0604020202020204" pitchFamily="34" charset="0"/>
            </a:endParaRPr>
          </a:p>
        </p:txBody>
      </p:sp>
      <p:sp>
        <p:nvSpPr>
          <p:cNvPr id="7" name="Title 6"/>
          <p:cNvSpPr>
            <a:spLocks noGrp="1"/>
          </p:cNvSpPr>
          <p:nvPr>
            <p:ph type="title"/>
          </p:nvPr>
        </p:nvSpPr>
        <p:spPr>
          <a:xfrm>
            <a:off x="335280" y="1513326"/>
            <a:ext cx="11536679" cy="4148172"/>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ZA" sz="4800" b="1" dirty="0" smtClean="0">
                <a:solidFill>
                  <a:srgbClr val="FFFF00"/>
                </a:solidFill>
              </a:rPr>
              <a:t> RECOMMENDATIONS</a:t>
            </a:r>
            <a:endParaRPr lang="en-ZA" sz="4800" b="1" dirty="0">
              <a:solidFill>
                <a:srgbClr val="FFC000"/>
              </a:solidFill>
            </a:endParaRPr>
          </a:p>
        </p:txBody>
      </p:sp>
      <p:sp>
        <p:nvSpPr>
          <p:cNvPr id="6" name="Slide Number Placeholder 5"/>
          <p:cNvSpPr>
            <a:spLocks noGrp="1"/>
          </p:cNvSpPr>
          <p:nvPr>
            <p:ph type="sldNum" sz="quarter" idx="12"/>
          </p:nvPr>
        </p:nvSpPr>
        <p:spPr/>
        <p:txBody>
          <a:bodyPr/>
          <a:lstStyle/>
          <a:p>
            <a:fld id="{44E0BBE0-93EA-40B6-A5E4-CEB20F0EB488}" type="slidenum">
              <a:rPr lang="en-ZA" b="1">
                <a:solidFill>
                  <a:prstClr val="black">
                    <a:tint val="75000"/>
                  </a:prstClr>
                </a:solidFill>
              </a:rPr>
              <a:pPr/>
              <a:t>24</a:t>
            </a:fld>
            <a:endParaRPr lang="en-ZA" b="1" dirty="0">
              <a:solidFill>
                <a:prstClr val="black">
                  <a:tint val="75000"/>
                </a:prstClr>
              </a:solidFill>
            </a:endParaRPr>
          </a:p>
        </p:txBody>
      </p:sp>
    </p:spTree>
    <p:extLst>
      <p:ext uri="{BB962C8B-B14F-4D97-AF65-F5344CB8AC3E}">
        <p14:creationId xmlns:p14="http://schemas.microsoft.com/office/powerpoint/2010/main" val="394965714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801" y="885478"/>
            <a:ext cx="11811000" cy="5877272"/>
          </a:xfrm>
        </p:spPr>
        <p:style>
          <a:lnRef idx="1">
            <a:schemeClr val="accent6"/>
          </a:lnRef>
          <a:fillRef idx="2">
            <a:schemeClr val="accent6"/>
          </a:fillRef>
          <a:effectRef idx="1">
            <a:schemeClr val="accent6"/>
          </a:effectRef>
          <a:fontRef idx="minor">
            <a:schemeClr val="dk1"/>
          </a:fontRef>
        </p:style>
        <p:txBody>
          <a:bodyPr>
            <a:noAutofit/>
          </a:bodyPr>
          <a:lstStyle/>
          <a:p>
            <a:pPr marL="0" indent="0">
              <a:buNone/>
              <a:defRPr/>
            </a:pPr>
            <a:r>
              <a:rPr lang="en-ZA" sz="2200" b="1" dirty="0" smtClean="0">
                <a:solidFill>
                  <a:schemeClr val="tx1"/>
                </a:solidFill>
                <a:latin typeface="Arial" panose="020B0604020202020204" pitchFamily="34" charset="0"/>
                <a:cs typeface="Arial" panose="020B0604020202020204" pitchFamily="34" charset="0"/>
              </a:rPr>
              <a:t>It is recommended that: </a:t>
            </a:r>
          </a:p>
          <a:p>
            <a:pPr marL="514350" indent="-514350">
              <a:buAutoNum type="arabicPeriod"/>
              <a:defRPr/>
            </a:pPr>
            <a:r>
              <a:rPr lang="en-ZA" sz="2200" b="1" dirty="0" smtClean="0">
                <a:solidFill>
                  <a:schemeClr val="tx1"/>
                </a:solidFill>
                <a:latin typeface="Arial" panose="020B0604020202020204" pitchFamily="34" charset="0"/>
                <a:cs typeface="Arial" panose="020B0604020202020204" pitchFamily="34" charset="0"/>
              </a:rPr>
              <a:t>The Forum notes the contents of the presentation and is advised of AWG18;</a:t>
            </a:r>
          </a:p>
          <a:p>
            <a:pPr marL="514350" indent="-514350">
              <a:buAutoNum type="arabicPeriod"/>
              <a:defRPr/>
            </a:pPr>
            <a:endParaRPr lang="en-ZA" sz="2200" b="1" dirty="0" smtClean="0">
              <a:solidFill>
                <a:schemeClr val="tx1"/>
              </a:solidFill>
              <a:latin typeface="Arial" panose="020B0604020202020204" pitchFamily="34" charset="0"/>
              <a:cs typeface="Arial" panose="020B0604020202020204" pitchFamily="34" charset="0"/>
            </a:endParaRPr>
          </a:p>
          <a:p>
            <a:pPr marL="514350" indent="-514350">
              <a:buAutoNum type="arabicPeriod"/>
              <a:defRPr/>
            </a:pPr>
            <a:r>
              <a:rPr lang="en-ZA" sz="2200" b="1" dirty="0" smtClean="0">
                <a:solidFill>
                  <a:schemeClr val="tx1"/>
                </a:solidFill>
                <a:latin typeface="Arial" panose="020B0604020202020204" pitchFamily="34" charset="0"/>
                <a:cs typeface="Arial" panose="020B0604020202020204" pitchFamily="34" charset="0"/>
              </a:rPr>
              <a:t>The Forum notes that it has an opportunity to make input on the PGDP Goal 7: Spatial Equity through AWG18 and that they may identify spatial equity issues relevant to the district to be considered for inclusion in the PGDP;</a:t>
            </a:r>
          </a:p>
          <a:p>
            <a:pPr marL="514350" indent="-514350">
              <a:buAutoNum type="arabicPeriod"/>
              <a:defRPr/>
            </a:pPr>
            <a:endParaRPr lang="en-ZA" sz="2200" b="1" dirty="0" smtClean="0">
              <a:solidFill>
                <a:schemeClr val="tx1"/>
              </a:solidFill>
              <a:latin typeface="Arial" panose="020B0604020202020204" pitchFamily="34" charset="0"/>
              <a:cs typeface="Arial" panose="020B0604020202020204" pitchFamily="34" charset="0"/>
            </a:endParaRPr>
          </a:p>
          <a:p>
            <a:pPr marL="514350" indent="-514350">
              <a:buAutoNum type="arabicPeriod"/>
              <a:defRPr/>
            </a:pPr>
            <a:r>
              <a:rPr lang="en-ZA" sz="2200" b="1" dirty="0" smtClean="0">
                <a:solidFill>
                  <a:schemeClr val="tx1"/>
                </a:solidFill>
                <a:latin typeface="Arial" panose="020B0604020202020204" pitchFamily="34" charset="0"/>
                <a:cs typeface="Arial" panose="020B0604020202020204" pitchFamily="34" charset="0"/>
              </a:rPr>
              <a:t>The Forum notes the Provincial Executive Council Resolutions of February 2018, particularly those relevant to municipalities for implementation;</a:t>
            </a:r>
          </a:p>
          <a:p>
            <a:pPr marL="514350" indent="-514350">
              <a:buAutoNum type="arabicPeriod"/>
              <a:defRPr/>
            </a:pPr>
            <a:endParaRPr lang="en-ZA" sz="2200" b="1" dirty="0" smtClean="0">
              <a:solidFill>
                <a:schemeClr val="tx1"/>
              </a:solidFill>
              <a:latin typeface="Arial" panose="020B0604020202020204" pitchFamily="34" charset="0"/>
              <a:cs typeface="Arial" panose="020B0604020202020204" pitchFamily="34" charset="0"/>
            </a:endParaRPr>
          </a:p>
          <a:p>
            <a:pPr marL="514350" indent="-514350">
              <a:buAutoNum type="arabicPeriod"/>
              <a:defRPr/>
            </a:pPr>
            <a:r>
              <a:rPr lang="en-US" sz="2200" b="1" dirty="0" smtClean="0">
                <a:solidFill>
                  <a:schemeClr val="tx1"/>
                </a:solidFill>
                <a:latin typeface="Arial" panose="020B0604020202020204" pitchFamily="34" charset="0"/>
                <a:cs typeface="Arial" panose="020B0604020202020204" pitchFamily="34" charset="0"/>
              </a:rPr>
              <a:t>A standard </a:t>
            </a:r>
            <a:r>
              <a:rPr lang="en-US" sz="2200" b="1" dirty="0">
                <a:solidFill>
                  <a:schemeClr val="tx1"/>
                </a:solidFill>
                <a:latin typeface="Arial" panose="020B0604020202020204" pitchFamily="34" charset="0"/>
                <a:cs typeface="Arial" panose="020B0604020202020204" pitchFamily="34" charset="0"/>
              </a:rPr>
              <a:t>item of AWG18 be placed on </a:t>
            </a:r>
            <a:r>
              <a:rPr lang="en-US" sz="2200" b="1" dirty="0" smtClean="0">
                <a:solidFill>
                  <a:schemeClr val="tx1"/>
                </a:solidFill>
                <a:latin typeface="Arial" panose="020B0604020202020204" pitchFamily="34" charset="0"/>
                <a:cs typeface="Arial" panose="020B0604020202020204" pitchFamily="34" charset="0"/>
              </a:rPr>
              <a:t>the Forum agenda (quarterly);</a:t>
            </a:r>
          </a:p>
          <a:p>
            <a:pPr marL="514350" indent="-514350">
              <a:buAutoNum type="arabicPeriod"/>
              <a:defRPr/>
            </a:pPr>
            <a:endParaRPr lang="en-US" sz="2200" b="1" dirty="0" smtClean="0">
              <a:solidFill>
                <a:schemeClr val="tx1"/>
              </a:solidFill>
              <a:latin typeface="Arial" panose="020B0604020202020204" pitchFamily="34" charset="0"/>
              <a:cs typeface="Arial" panose="020B0604020202020204" pitchFamily="34" charset="0"/>
            </a:endParaRPr>
          </a:p>
          <a:p>
            <a:pPr marL="514350" indent="-514350">
              <a:buAutoNum type="arabicPeriod"/>
              <a:defRPr/>
            </a:pPr>
            <a:r>
              <a:rPr lang="en-US" sz="2200" b="1" dirty="0" smtClean="0">
                <a:solidFill>
                  <a:schemeClr val="tx1"/>
                </a:solidFill>
                <a:latin typeface="Arial" panose="020B0604020202020204" pitchFamily="34" charset="0"/>
                <a:cs typeface="Arial" panose="020B0604020202020204" pitchFamily="34" charset="0"/>
              </a:rPr>
              <a:t>Forum notes that specific </a:t>
            </a:r>
            <a:r>
              <a:rPr lang="en-US" sz="2200" b="1" dirty="0">
                <a:solidFill>
                  <a:schemeClr val="tx1"/>
                </a:solidFill>
                <a:latin typeface="Arial" panose="020B0604020202020204" pitchFamily="34" charset="0"/>
                <a:cs typeface="Arial" panose="020B0604020202020204" pitchFamily="34" charset="0"/>
              </a:rPr>
              <a:t>municipalities </a:t>
            </a:r>
            <a:r>
              <a:rPr lang="en-US" sz="2200" b="1" dirty="0" smtClean="0">
                <a:solidFill>
                  <a:schemeClr val="tx1"/>
                </a:solidFill>
                <a:latin typeface="Arial" panose="020B0604020202020204" pitchFamily="34" charset="0"/>
                <a:cs typeface="Arial" panose="020B0604020202020204" pitchFamily="34" charset="0"/>
              </a:rPr>
              <a:t>may be invited </a:t>
            </a:r>
            <a:r>
              <a:rPr lang="en-US" sz="2200" b="1" dirty="0">
                <a:solidFill>
                  <a:schemeClr val="tx1"/>
                </a:solidFill>
                <a:latin typeface="Arial" panose="020B0604020202020204" pitchFamily="34" charset="0"/>
                <a:cs typeface="Arial" panose="020B0604020202020204" pitchFamily="34" charset="0"/>
              </a:rPr>
              <a:t>to AWG18 meetings </a:t>
            </a:r>
            <a:r>
              <a:rPr lang="en-US" sz="2200" b="1" dirty="0" smtClean="0">
                <a:solidFill>
                  <a:schemeClr val="tx1"/>
                </a:solidFill>
                <a:latin typeface="Arial" panose="020B0604020202020204" pitchFamily="34" charset="0"/>
                <a:cs typeface="Arial" panose="020B0604020202020204" pitchFamily="34" charset="0"/>
              </a:rPr>
              <a:t>in Pietermaritzburg on </a:t>
            </a:r>
            <a:r>
              <a:rPr lang="en-US" sz="2200" b="1" dirty="0">
                <a:solidFill>
                  <a:schemeClr val="tx1"/>
                </a:solidFill>
                <a:latin typeface="Arial" panose="020B0604020202020204" pitchFamily="34" charset="0"/>
                <a:cs typeface="Arial" panose="020B0604020202020204" pitchFamily="34" charset="0"/>
              </a:rPr>
              <a:t>project specific sessions that are relevant to </a:t>
            </a:r>
            <a:r>
              <a:rPr lang="en-US" sz="2200" b="1" dirty="0" smtClean="0">
                <a:solidFill>
                  <a:schemeClr val="tx1"/>
                </a:solidFill>
                <a:latin typeface="Arial" panose="020B0604020202020204" pitchFamily="34" charset="0"/>
                <a:cs typeface="Arial" panose="020B0604020202020204" pitchFamily="34" charset="0"/>
              </a:rPr>
              <a:t>them.</a:t>
            </a:r>
          </a:p>
          <a:p>
            <a:pPr marL="514350" indent="-514350">
              <a:buAutoNum type="arabicPeriod"/>
              <a:defRPr/>
            </a:pPr>
            <a:endParaRPr lang="en-ZA" sz="2200" b="1" dirty="0" smtClean="0">
              <a:solidFill>
                <a:schemeClr val="tx1"/>
              </a:solidFill>
              <a:latin typeface="Arial" panose="020B0604020202020204" pitchFamily="34" charset="0"/>
              <a:cs typeface="Arial" panose="020B0604020202020204" pitchFamily="34" charset="0"/>
            </a:endParaRPr>
          </a:p>
        </p:txBody>
      </p:sp>
      <p:sp>
        <p:nvSpPr>
          <p:cNvPr id="5" name="Rounded Rectangle 4"/>
          <p:cNvSpPr/>
          <p:nvPr/>
        </p:nvSpPr>
        <p:spPr>
          <a:xfrm>
            <a:off x="112185" y="80628"/>
            <a:ext cx="11942232" cy="756084"/>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lgn="ctr">
              <a:defRPr/>
            </a:pPr>
            <a:r>
              <a:rPr lang="en-ZA" sz="3600" b="1" dirty="0" smtClean="0">
                <a:solidFill>
                  <a:srgbClr val="FFFF00"/>
                </a:solidFill>
              </a:rPr>
              <a:t>RECOMMENDATIONS</a:t>
            </a:r>
            <a:endParaRPr lang="en-ZA" sz="3600" b="1" dirty="0">
              <a:solidFill>
                <a:srgbClr val="FFFF00"/>
              </a:solidFill>
            </a:endParaRPr>
          </a:p>
        </p:txBody>
      </p:sp>
      <p:sp>
        <p:nvSpPr>
          <p:cNvPr id="2" name="Slide Number Placeholder 1"/>
          <p:cNvSpPr>
            <a:spLocks noGrp="1"/>
          </p:cNvSpPr>
          <p:nvPr>
            <p:ph type="sldNum" sz="quarter" idx="12"/>
          </p:nvPr>
        </p:nvSpPr>
        <p:spPr/>
        <p:txBody>
          <a:bodyPr/>
          <a:lstStyle/>
          <a:p>
            <a:fld id="{3FA07CA4-4154-4BB2-918C-D2485B1D0CF1}" type="slidenum">
              <a:rPr lang="en-ZA" smtClean="0">
                <a:solidFill>
                  <a:prstClr val="black">
                    <a:tint val="75000"/>
                  </a:prstClr>
                </a:solidFill>
              </a:rPr>
              <a:pPr/>
              <a:t>25</a:t>
            </a:fld>
            <a:endParaRPr lang="en-ZA" dirty="0">
              <a:solidFill>
                <a:prstClr val="black">
                  <a:tint val="75000"/>
                </a:prstClr>
              </a:solidFill>
            </a:endParaRPr>
          </a:p>
        </p:txBody>
      </p:sp>
    </p:spTree>
    <p:extLst>
      <p:ext uri="{BB962C8B-B14F-4D97-AF65-F5344CB8AC3E}">
        <p14:creationId xmlns:p14="http://schemas.microsoft.com/office/powerpoint/2010/main" val="19534910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14264" y="2961381"/>
            <a:ext cx="10515600" cy="1325563"/>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ZA" sz="4800" b="1" dirty="0" smtClean="0">
                <a:solidFill>
                  <a:srgbClr val="FFFF00"/>
                </a:solidFill>
              </a:rPr>
              <a:t/>
            </a:r>
            <a:br>
              <a:rPr lang="en-ZA" sz="4800" b="1" dirty="0" smtClean="0">
                <a:solidFill>
                  <a:srgbClr val="FFFF00"/>
                </a:solidFill>
              </a:rPr>
            </a:br>
            <a:r>
              <a:rPr lang="en-ZA" sz="4800" b="1" dirty="0" smtClean="0">
                <a:solidFill>
                  <a:srgbClr val="FFFF00"/>
                </a:solidFill>
              </a:rPr>
              <a:t>THANK YOU</a:t>
            </a:r>
            <a:br>
              <a:rPr lang="en-ZA" sz="4800" b="1" dirty="0" smtClean="0">
                <a:solidFill>
                  <a:srgbClr val="FFFF00"/>
                </a:solidFill>
              </a:rPr>
            </a:br>
            <a:endParaRPr lang="en-ZA" sz="4800" b="1" dirty="0">
              <a:solidFill>
                <a:srgbClr val="FFFF00"/>
              </a:solidFill>
            </a:endParaRPr>
          </a:p>
        </p:txBody>
      </p:sp>
      <p:sp>
        <p:nvSpPr>
          <p:cNvPr id="6" name="Slide Number Placeholder 5"/>
          <p:cNvSpPr>
            <a:spLocks noGrp="1"/>
          </p:cNvSpPr>
          <p:nvPr>
            <p:ph type="sldNum" sz="quarter" idx="12"/>
          </p:nvPr>
        </p:nvSpPr>
        <p:spPr/>
        <p:txBody>
          <a:bodyPr/>
          <a:lstStyle/>
          <a:p>
            <a:fld id="{44E0BBE0-93EA-40B6-A5E4-CEB20F0EB488}" type="slidenum">
              <a:rPr lang="en-ZA" b="1">
                <a:latin typeface="Arial" panose="020B0604020202020204" pitchFamily="34" charset="0"/>
                <a:cs typeface="Arial" panose="020B0604020202020204" pitchFamily="34" charset="0"/>
              </a:rPr>
              <a:t>26</a:t>
            </a:fld>
            <a:endParaRPr lang="en-ZA" b="1" dirty="0">
              <a:latin typeface="Arial" panose="020B0604020202020204" pitchFamily="34" charset="0"/>
              <a:cs typeface="Arial" panose="020B0604020202020204" pitchFamily="34" charset="0"/>
            </a:endParaRPr>
          </a:p>
        </p:txBody>
      </p:sp>
      <p:sp>
        <p:nvSpPr>
          <p:cNvPr id="2" name="TextBox 1"/>
          <p:cNvSpPr txBox="1"/>
          <p:nvPr/>
        </p:nvSpPr>
        <p:spPr>
          <a:xfrm>
            <a:off x="2819403" y="3254829"/>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7850764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14264" y="2074461"/>
            <a:ext cx="10515600" cy="2212484"/>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ZA" sz="4800" b="1" dirty="0" smtClean="0">
                <a:solidFill>
                  <a:srgbClr val="FFFF00"/>
                </a:solidFill>
              </a:rPr>
              <a:t/>
            </a:r>
            <a:br>
              <a:rPr lang="en-ZA" sz="4800" b="1" dirty="0" smtClean="0">
                <a:solidFill>
                  <a:srgbClr val="FFFF00"/>
                </a:solidFill>
              </a:rPr>
            </a:br>
            <a:r>
              <a:rPr lang="en-ZA" sz="4800" b="1" dirty="0" smtClean="0">
                <a:solidFill>
                  <a:srgbClr val="FFFF00"/>
                </a:solidFill>
              </a:rPr>
              <a:t>BACKGROUND TO SPATIAL EQUITY</a:t>
            </a:r>
            <a:br>
              <a:rPr lang="en-ZA" sz="4800" b="1" dirty="0" smtClean="0">
                <a:solidFill>
                  <a:srgbClr val="FFFF00"/>
                </a:solidFill>
              </a:rPr>
            </a:br>
            <a:endParaRPr lang="en-ZA" sz="4800" b="1" dirty="0">
              <a:solidFill>
                <a:srgbClr val="FFFF00"/>
              </a:solidFill>
            </a:endParaRPr>
          </a:p>
        </p:txBody>
      </p:sp>
      <p:sp>
        <p:nvSpPr>
          <p:cNvPr id="6" name="Slide Number Placeholder 5"/>
          <p:cNvSpPr>
            <a:spLocks noGrp="1"/>
          </p:cNvSpPr>
          <p:nvPr>
            <p:ph type="sldNum" sz="quarter" idx="12"/>
          </p:nvPr>
        </p:nvSpPr>
        <p:spPr/>
        <p:txBody>
          <a:bodyPr/>
          <a:lstStyle/>
          <a:p>
            <a:fld id="{44E0BBE0-93EA-40B6-A5E4-CEB20F0EB488}" type="slidenum">
              <a:rPr lang="en-ZA" b="1">
                <a:latin typeface="Arial" panose="020B0604020202020204" pitchFamily="34" charset="0"/>
                <a:cs typeface="Arial" panose="020B0604020202020204" pitchFamily="34" charset="0"/>
              </a:rPr>
              <a:t>3</a:t>
            </a:fld>
            <a:endParaRPr lang="en-ZA" b="1" dirty="0">
              <a:latin typeface="Arial" panose="020B0604020202020204" pitchFamily="34" charset="0"/>
              <a:cs typeface="Arial" panose="020B0604020202020204" pitchFamily="34" charset="0"/>
            </a:endParaRPr>
          </a:p>
        </p:txBody>
      </p:sp>
      <p:sp>
        <p:nvSpPr>
          <p:cNvPr id="2" name="TextBox 1"/>
          <p:cNvSpPr txBox="1"/>
          <p:nvPr/>
        </p:nvSpPr>
        <p:spPr>
          <a:xfrm>
            <a:off x="2819403" y="3254829"/>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2516117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1544" y="1700809"/>
            <a:ext cx="8200206" cy="4922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1788344" y="5733257"/>
            <a:ext cx="3384376" cy="720080"/>
          </a:xfrm>
          <a:prstGeom prst="ellipse">
            <a:avLst/>
          </a:prstGeom>
          <a:no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solidFill>
                <a:srgbClr val="FFFF00"/>
              </a:solidFill>
            </a:endParaRPr>
          </a:p>
        </p:txBody>
      </p:sp>
      <p:sp>
        <p:nvSpPr>
          <p:cNvPr id="2" name="Slide Number Placeholder 1"/>
          <p:cNvSpPr>
            <a:spLocks noGrp="1"/>
          </p:cNvSpPr>
          <p:nvPr>
            <p:ph type="sldNum" sz="quarter" idx="12"/>
          </p:nvPr>
        </p:nvSpPr>
        <p:spPr/>
        <p:txBody>
          <a:bodyPr/>
          <a:lstStyle/>
          <a:p>
            <a:fld id="{4C444455-BBA6-4917-9087-2C770B2D1525}" type="slidenum">
              <a:rPr lang="en-ZA" smtClean="0"/>
              <a:t>4</a:t>
            </a:fld>
            <a:endParaRPr lang="en-ZA" dirty="0"/>
          </a:p>
        </p:txBody>
      </p:sp>
      <p:sp>
        <p:nvSpPr>
          <p:cNvPr id="7" name="Title 3"/>
          <p:cNvSpPr txBox="1">
            <a:spLocks/>
          </p:cNvSpPr>
          <p:nvPr/>
        </p:nvSpPr>
        <p:spPr>
          <a:xfrm>
            <a:off x="2133600" y="427038"/>
            <a:ext cx="8229600" cy="1143000"/>
          </a:xfrm>
          <a:prstGeom prst="rect">
            <a:avLst/>
          </a:prstGeom>
          <a:solidFill>
            <a:srgbClr val="008000"/>
          </a:solidFill>
          <a:ln w="25400" cap="flat" cmpd="sng" algn="ctr">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77800"/>
            <a:r>
              <a:rPr lang="en-ZA" sz="3200" b="1" dirty="0">
                <a:solidFill>
                  <a:srgbClr val="FFFF00"/>
                </a:solidFill>
              </a:rPr>
              <a:t>BACKGROUND TO SPATIAL EQUITY </a:t>
            </a:r>
            <a:br>
              <a:rPr lang="en-ZA" sz="3200" b="1" dirty="0">
                <a:solidFill>
                  <a:srgbClr val="FFFF00"/>
                </a:solidFill>
              </a:rPr>
            </a:br>
            <a:r>
              <a:rPr lang="en-ZA" sz="3200" b="1" dirty="0">
                <a:solidFill>
                  <a:schemeClr val="bg1"/>
                </a:solidFill>
              </a:rPr>
              <a:t>PROVINCIAL CONTEXT</a:t>
            </a:r>
            <a:endParaRPr lang="en-ZA" sz="3200" b="1" dirty="0">
              <a:solidFill>
                <a:srgbClr val="FFFFFF"/>
              </a:solidFill>
            </a:endParaRPr>
          </a:p>
        </p:txBody>
      </p:sp>
    </p:spTree>
    <p:extLst>
      <p:ext uri="{BB962C8B-B14F-4D97-AF65-F5344CB8AC3E}">
        <p14:creationId xmlns:p14="http://schemas.microsoft.com/office/powerpoint/2010/main" val="3070262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63600" y="38100"/>
            <a:ext cx="10515600" cy="849518"/>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ZA" sz="3200" b="1" dirty="0" smtClean="0">
                <a:solidFill>
                  <a:srgbClr val="FFFF00"/>
                </a:solidFill>
              </a:rPr>
              <a:t>BACKGROUND TO SPATIAL EQUITY</a:t>
            </a:r>
            <a:br>
              <a:rPr lang="en-ZA" sz="3200" b="1" dirty="0" smtClean="0">
                <a:solidFill>
                  <a:srgbClr val="FFFF00"/>
                </a:solidFill>
              </a:rPr>
            </a:br>
            <a:r>
              <a:rPr lang="en-ZA" sz="3200" b="1" dirty="0" smtClean="0">
                <a:solidFill>
                  <a:schemeClr val="bg1"/>
                </a:solidFill>
              </a:rPr>
              <a:t>NATIONAL CONTEXT</a:t>
            </a:r>
            <a:endParaRPr lang="en-ZA" sz="3200" b="1" dirty="0">
              <a:solidFill>
                <a:schemeClr val="bg1"/>
              </a:solidFill>
            </a:endParaRPr>
          </a:p>
        </p:txBody>
      </p:sp>
      <p:sp>
        <p:nvSpPr>
          <p:cNvPr id="3" name="Content Placeholder 2"/>
          <p:cNvSpPr>
            <a:spLocks noGrp="1"/>
          </p:cNvSpPr>
          <p:nvPr>
            <p:ph idx="1"/>
          </p:nvPr>
        </p:nvSpPr>
        <p:spPr/>
        <p:txBody>
          <a:bodyPr>
            <a:normAutofit/>
          </a:bodyPr>
          <a:lstStyle/>
          <a:p>
            <a:pPr marL="0" indent="0">
              <a:spcBef>
                <a:spcPts val="0"/>
              </a:spcBef>
              <a:buNone/>
            </a:pPr>
            <a:endParaRPr lang="en-ZA" b="1" dirty="0" smtClean="0">
              <a:cs typeface="Arial" panose="020B0604020202020204" pitchFamily="34" charset="0"/>
            </a:endParaRPr>
          </a:p>
          <a:p>
            <a:pPr marL="0" indent="0">
              <a:spcBef>
                <a:spcPts val="0"/>
              </a:spcBef>
              <a:buNone/>
            </a:pPr>
            <a:endParaRPr lang="en-ZA" sz="2000" b="1" dirty="0" smtClean="0">
              <a:cs typeface="Arial" panose="020B0604020202020204" pitchFamily="34" charset="0"/>
            </a:endParaRPr>
          </a:p>
          <a:p>
            <a:pPr marL="457200" indent="-457200">
              <a:spcBef>
                <a:spcPts val="0"/>
              </a:spcBef>
              <a:buAutoNum type="arabicPeriod" startAt="2"/>
            </a:pPr>
            <a:endParaRPr lang="en-ZA" b="1" dirty="0">
              <a:cs typeface="Arial" panose="020B0604020202020204" pitchFamily="34" charset="0"/>
            </a:endParaRPr>
          </a:p>
          <a:p>
            <a:pPr marL="0" indent="0">
              <a:spcBef>
                <a:spcPts val="0"/>
              </a:spcBef>
              <a:buNone/>
            </a:pPr>
            <a:endParaRPr lang="en-ZA" sz="2000" b="1" dirty="0" smtClean="0">
              <a:latin typeface="Arial" panose="020B0604020202020204" pitchFamily="34" charset="0"/>
              <a:cs typeface="Arial" panose="020B0604020202020204" pitchFamily="34" charset="0"/>
            </a:endParaRPr>
          </a:p>
          <a:p>
            <a:pPr marL="457200" indent="-457200">
              <a:spcBef>
                <a:spcPts val="0"/>
              </a:spcBef>
              <a:buAutoNum type="arabicPeriod" startAt="2"/>
            </a:pPr>
            <a:endParaRPr lang="en-ZA" sz="2000" b="1" dirty="0">
              <a:latin typeface="Arial" panose="020B0604020202020204" pitchFamily="34" charset="0"/>
              <a:cs typeface="Arial" panose="020B0604020202020204" pitchFamily="34" charset="0"/>
            </a:endParaRPr>
          </a:p>
          <a:p>
            <a:pPr marL="0" indent="0">
              <a:spcBef>
                <a:spcPts val="0"/>
              </a:spcBef>
              <a:buNone/>
            </a:pPr>
            <a:endParaRPr lang="en-ZA" sz="2000" b="1" dirty="0">
              <a:latin typeface="Arial" panose="020B0604020202020204" pitchFamily="34" charset="0"/>
              <a:cs typeface="Arial" panose="020B0604020202020204" pitchFamily="34" charset="0"/>
            </a:endParaRPr>
          </a:p>
          <a:p>
            <a:pPr marL="358775" indent="0">
              <a:spcBef>
                <a:spcPts val="0"/>
              </a:spcBef>
              <a:buNone/>
            </a:pPr>
            <a:endParaRPr lang="en-ZA" sz="800" b="1" dirty="0"/>
          </a:p>
          <a:p>
            <a:pPr marL="358775" indent="-358775">
              <a:spcBef>
                <a:spcPts val="0"/>
              </a:spcBef>
              <a:buNone/>
            </a:pPr>
            <a:r>
              <a:rPr lang="en-ZA" sz="2000" b="1" dirty="0">
                <a:latin typeface="Arial" panose="020B0604020202020204" pitchFamily="34" charset="0"/>
                <a:cs typeface="Arial" panose="020B0604020202020204" pitchFamily="34" charset="0"/>
              </a:rPr>
              <a:t>	</a:t>
            </a:r>
            <a:endParaRPr lang="en-ZA" sz="2000" b="1" dirty="0">
              <a:solidFill>
                <a:prstClr val="black"/>
              </a:solidFill>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p>
            <a:fld id="{44E0BBE0-93EA-40B6-A5E4-CEB20F0EB488}" type="slidenum">
              <a:rPr lang="en-ZA" b="1">
                <a:latin typeface="Arial" panose="020B0604020202020204" pitchFamily="34" charset="0"/>
                <a:cs typeface="Arial" panose="020B0604020202020204" pitchFamily="34" charset="0"/>
              </a:rPr>
              <a:t>5</a:t>
            </a:fld>
            <a:endParaRPr lang="en-ZA" b="1" dirty="0">
              <a:latin typeface="Arial" panose="020B0604020202020204" pitchFamily="34" charset="0"/>
              <a:cs typeface="Arial" panose="020B0604020202020204" pitchFamily="34" charset="0"/>
            </a:endParaRPr>
          </a:p>
        </p:txBody>
      </p:sp>
      <p:sp>
        <p:nvSpPr>
          <p:cNvPr id="2" name="TextBox 1"/>
          <p:cNvSpPr txBox="1"/>
          <p:nvPr/>
        </p:nvSpPr>
        <p:spPr>
          <a:xfrm>
            <a:off x="2819402" y="3254829"/>
            <a:ext cx="184731" cy="369332"/>
          </a:xfrm>
          <a:prstGeom prst="rect">
            <a:avLst/>
          </a:prstGeom>
          <a:noFill/>
        </p:spPr>
        <p:txBody>
          <a:bodyPr wrap="none" rtlCol="0">
            <a:spAutoFit/>
          </a:bodyPr>
          <a:lstStyle/>
          <a:p>
            <a:endParaRPr lang="en-US" dirty="0"/>
          </a:p>
        </p:txBody>
      </p:sp>
      <p:sp>
        <p:nvSpPr>
          <p:cNvPr id="4" name="TextBox 3"/>
          <p:cNvSpPr txBox="1"/>
          <p:nvPr/>
        </p:nvSpPr>
        <p:spPr>
          <a:xfrm>
            <a:off x="311150" y="887617"/>
            <a:ext cx="11607799" cy="5509200"/>
          </a:xfrm>
          <a:prstGeom prst="rect">
            <a:avLst/>
          </a:prstGeom>
          <a:noFill/>
        </p:spPr>
        <p:txBody>
          <a:bodyPr wrap="square" rtlCol="0">
            <a:spAutoFit/>
          </a:bodyPr>
          <a:lstStyle/>
          <a:p>
            <a:pPr marL="285750" indent="-285750" algn="just">
              <a:buFont typeface="Arial" panose="020B0604020202020204" pitchFamily="34" charset="0"/>
              <a:buChar char="•"/>
            </a:pPr>
            <a:r>
              <a:rPr lang="en-ZA" sz="1600" b="1" dirty="0" smtClean="0"/>
              <a:t>1994: RECONSTRUCTION AND DEVELOPMENT PROGRAMME:</a:t>
            </a:r>
          </a:p>
          <a:p>
            <a:pPr algn="just"/>
            <a:r>
              <a:rPr lang="en-ZA" sz="1600" i="1" dirty="0" smtClean="0"/>
              <a:t>Breaking down the apartheid geography through land reform, more compact cities, decent public transport and development of industries and service that use local resources and/ meet local needs</a:t>
            </a:r>
          </a:p>
          <a:p>
            <a:pPr algn="just"/>
            <a:endParaRPr lang="en-ZA" sz="1600" i="1" dirty="0" smtClean="0"/>
          </a:p>
          <a:p>
            <a:pPr marL="285750" indent="-285750" algn="just">
              <a:buFont typeface="Arial" panose="020B0604020202020204" pitchFamily="34" charset="0"/>
              <a:buChar char="•"/>
            </a:pPr>
            <a:r>
              <a:rPr lang="en-ZA" sz="1600" b="1" dirty="0" smtClean="0"/>
              <a:t>2004: BREAKING NEW GROUND: </a:t>
            </a:r>
          </a:p>
          <a:p>
            <a:pPr algn="just"/>
            <a:r>
              <a:rPr lang="en-ZA" sz="1600" i="1" dirty="0" smtClean="0"/>
              <a:t>Utilising housing as an instrument of the development of sustainable human settlements, in support of spatial </a:t>
            </a:r>
            <a:r>
              <a:rPr lang="en-ZA" sz="1600" i="1" dirty="0"/>
              <a:t>restructuring. </a:t>
            </a:r>
          </a:p>
          <a:p>
            <a:pPr algn="just"/>
            <a:endParaRPr lang="en-ZA" sz="1600" i="1" dirty="0" smtClean="0">
              <a:solidFill>
                <a:srgbClr val="FF0000"/>
              </a:solidFill>
            </a:endParaRPr>
          </a:p>
          <a:p>
            <a:pPr algn="just"/>
            <a:r>
              <a:rPr lang="en-ZA" sz="1600" i="1" dirty="0" smtClean="0"/>
              <a:t>Transforming </a:t>
            </a:r>
            <a:r>
              <a:rPr lang="en-ZA" sz="1600" i="1" dirty="0"/>
              <a:t>Human Settlements through tacking inherent spatial divisions, unlocking development potential, guiding and information infrastructure investment and prioritisation, managing contemporary economic and demographic shifts and facilitation coordination between parts of government and other agents.</a:t>
            </a:r>
          </a:p>
          <a:p>
            <a:pPr algn="just"/>
            <a:endParaRPr lang="en-ZA" sz="1600" b="1" dirty="0" smtClean="0"/>
          </a:p>
          <a:p>
            <a:pPr marL="285750" indent="-285750" algn="just">
              <a:buFont typeface="Arial" panose="020B0604020202020204" pitchFamily="34" charset="0"/>
              <a:buChar char="•"/>
            </a:pPr>
            <a:r>
              <a:rPr lang="en-ZA" sz="1600" b="1" dirty="0" smtClean="0"/>
              <a:t>2012: NATIONAL DEVELOPMENT PLAN: </a:t>
            </a:r>
          </a:p>
          <a:p>
            <a:pPr algn="just"/>
            <a:r>
              <a:rPr lang="en-ZA" sz="1600" i="1" dirty="0"/>
              <a:t>Provides a platform to look beyond the current constraints to the transformation </a:t>
            </a:r>
            <a:r>
              <a:rPr lang="en-ZA" sz="1600" i="1" dirty="0" smtClean="0"/>
              <a:t>imperatives and </a:t>
            </a:r>
            <a:r>
              <a:rPr lang="en-ZA" sz="1600" i="1" dirty="0"/>
              <a:t>integrated strategy for </a:t>
            </a:r>
            <a:r>
              <a:rPr lang="en-ZA" sz="1600" i="1" dirty="0" smtClean="0"/>
              <a:t>accelerated </a:t>
            </a:r>
            <a:r>
              <a:rPr lang="en-ZA" sz="1600" i="1" dirty="0"/>
              <a:t>growth, </a:t>
            </a:r>
            <a:r>
              <a:rPr lang="en-ZA" sz="1600" i="1" dirty="0" smtClean="0"/>
              <a:t>elimination of </a:t>
            </a:r>
            <a:r>
              <a:rPr lang="en-ZA" sz="1600" i="1" dirty="0"/>
              <a:t>poverty and </a:t>
            </a:r>
            <a:r>
              <a:rPr lang="en-ZA" sz="1600" i="1" dirty="0" smtClean="0"/>
              <a:t>reduction of </a:t>
            </a:r>
            <a:r>
              <a:rPr lang="en-ZA" sz="1600" i="1" dirty="0"/>
              <a:t>inequality by 2030. </a:t>
            </a:r>
            <a:endParaRPr lang="en-ZA" sz="1600" i="1" dirty="0" smtClean="0"/>
          </a:p>
          <a:p>
            <a:pPr algn="just"/>
            <a:endParaRPr lang="en-ZA" sz="1600" i="1" dirty="0"/>
          </a:p>
          <a:p>
            <a:pPr algn="just"/>
            <a:r>
              <a:rPr lang="en-ZA" sz="1600" i="1" dirty="0" smtClean="0"/>
              <a:t>Focuses </a:t>
            </a:r>
            <a:r>
              <a:rPr lang="en-ZA" sz="1600" i="1" dirty="0"/>
              <a:t>on transforming human settlements and the national space </a:t>
            </a:r>
            <a:r>
              <a:rPr lang="en-ZA" sz="1600" i="1" dirty="0" smtClean="0"/>
              <a:t>economy by advocating </a:t>
            </a:r>
            <a:r>
              <a:rPr lang="en-ZA" sz="1600" i="1" dirty="0"/>
              <a:t>strong measures to prevent further development of housing in marginal places, increased urban densities to support public transport, incentivising economic activity in and adjacent to townships; and engaging the private sector in the gap housing market.</a:t>
            </a:r>
          </a:p>
          <a:p>
            <a:pPr algn="just"/>
            <a:r>
              <a:rPr lang="en-ZA" sz="1600" dirty="0" smtClean="0"/>
              <a:t> </a:t>
            </a:r>
            <a:endParaRPr lang="en-ZA" sz="1600" i="1" dirty="0" smtClean="0"/>
          </a:p>
          <a:p>
            <a:pPr marL="285750" indent="-285750" algn="just">
              <a:buFont typeface="Arial" panose="020B0604020202020204" pitchFamily="34" charset="0"/>
              <a:buChar char="•"/>
            </a:pPr>
            <a:r>
              <a:rPr lang="en-US" sz="1600" b="1" dirty="0" smtClean="0"/>
              <a:t>2016: INTEGRATED URBAN DEVELOPMENT FRAMEWORK: </a:t>
            </a:r>
          </a:p>
          <a:p>
            <a:pPr algn="just"/>
            <a:r>
              <a:rPr lang="en-US" sz="1600" i="1" dirty="0" smtClean="0"/>
              <a:t>Spatial </a:t>
            </a:r>
            <a:r>
              <a:rPr lang="en-US" sz="1600" i="1" dirty="0"/>
              <a:t>transformation </a:t>
            </a:r>
            <a:r>
              <a:rPr lang="en-US" sz="1600" i="1" dirty="0" smtClean="0"/>
              <a:t>must </a:t>
            </a:r>
            <a:r>
              <a:rPr lang="en-US" sz="1600" i="1" dirty="0"/>
              <a:t>guide all initiatives in a way that leads to improved access to basic services, resource efficiency and inclusive economic </a:t>
            </a:r>
            <a:r>
              <a:rPr lang="en-US" sz="1600" i="1" dirty="0" smtClean="0"/>
              <a:t>growth. This can be achieved through the development of compact, coordinated and connected cities and towns.</a:t>
            </a:r>
          </a:p>
        </p:txBody>
      </p:sp>
    </p:spTree>
    <p:extLst>
      <p:ext uri="{BB962C8B-B14F-4D97-AF65-F5344CB8AC3E}">
        <p14:creationId xmlns:p14="http://schemas.microsoft.com/office/powerpoint/2010/main" val="27412023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1746423" y="76200"/>
            <a:ext cx="9053384" cy="1822450"/>
          </a:xfrm>
          <a:prstGeom prst="rect">
            <a:avLst/>
          </a:prstGeom>
          <a:solidFill>
            <a:srgbClr val="008000"/>
          </a:solidFill>
          <a:ln w="25400" cap="flat" cmpd="sng" algn="ctr">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32500" lnSpcReduction="20000"/>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77800"/>
            <a:endParaRPr lang="en-ZA" sz="2400" b="1" dirty="0" smtClean="0">
              <a:solidFill>
                <a:srgbClr val="FFFF00"/>
              </a:solidFill>
            </a:endParaRPr>
          </a:p>
          <a:p>
            <a:pPr marL="177800"/>
            <a:r>
              <a:rPr lang="en-ZA" sz="9800" b="1" dirty="0" smtClean="0">
                <a:solidFill>
                  <a:srgbClr val="FFFF00"/>
                </a:solidFill>
              </a:rPr>
              <a:t>BACKGROUND </a:t>
            </a:r>
            <a:r>
              <a:rPr lang="en-ZA" sz="9800" b="1" dirty="0">
                <a:solidFill>
                  <a:srgbClr val="FFFF00"/>
                </a:solidFill>
              </a:rPr>
              <a:t>TO SPATIAL EQUITY (</a:t>
            </a:r>
            <a:r>
              <a:rPr lang="en-ZA" sz="9800" b="1" dirty="0" err="1">
                <a:solidFill>
                  <a:srgbClr val="FFFF00"/>
                </a:solidFill>
              </a:rPr>
              <a:t>Cont</a:t>
            </a:r>
            <a:r>
              <a:rPr lang="en-ZA" sz="9800" b="1" dirty="0">
                <a:solidFill>
                  <a:srgbClr val="FFFF00"/>
                </a:solidFill>
              </a:rPr>
              <a:t>…)</a:t>
            </a:r>
            <a:br>
              <a:rPr lang="en-ZA" sz="9800" b="1" dirty="0">
                <a:solidFill>
                  <a:srgbClr val="FFFF00"/>
                </a:solidFill>
              </a:rPr>
            </a:br>
            <a:r>
              <a:rPr lang="en-ZA" sz="9800" b="1" dirty="0">
                <a:solidFill>
                  <a:schemeClr val="bg1"/>
                </a:solidFill>
              </a:rPr>
              <a:t>PROVINCIAL </a:t>
            </a:r>
            <a:r>
              <a:rPr lang="en-ZA" sz="9800" b="1" dirty="0" smtClean="0">
                <a:solidFill>
                  <a:schemeClr val="bg1"/>
                </a:solidFill>
              </a:rPr>
              <a:t>CONTEXT</a:t>
            </a:r>
          </a:p>
          <a:p>
            <a:endParaRPr lang="en-ZA" sz="5100" b="1" dirty="0" smtClean="0">
              <a:latin typeface="Arial Narrow" panose="020B0606020202030204" pitchFamily="34" charset="0"/>
            </a:endParaRPr>
          </a:p>
          <a:p>
            <a:r>
              <a:rPr lang="en-ZA" sz="8000" b="1" dirty="0" smtClean="0"/>
              <a:t>20+ YEARS AFTER APARTHEID </a:t>
            </a:r>
          </a:p>
          <a:p>
            <a:r>
              <a:rPr lang="en-ZA" sz="8000" b="1" dirty="0" smtClean="0"/>
              <a:t>WE </a:t>
            </a:r>
            <a:r>
              <a:rPr lang="en-ZA" sz="8000" b="1" dirty="0"/>
              <a:t>STILL LIVE IN A VERY INEQUITABLE SOCIETY</a:t>
            </a:r>
          </a:p>
          <a:p>
            <a:pPr marL="177800"/>
            <a:endParaRPr lang="en-ZA" sz="2400" b="1" dirty="0">
              <a:solidFill>
                <a:srgbClr val="FFFFFF"/>
              </a:solidFill>
            </a:endParaRPr>
          </a:p>
        </p:txBody>
      </p:sp>
      <p:pic>
        <p:nvPicPr>
          <p:cNvPr id="3" name="Picture 2" descr="Image result for what is SPATIAL EQUIT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28248" y="1952369"/>
            <a:ext cx="2313192" cy="17791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7830" y="1952369"/>
            <a:ext cx="6313140" cy="4405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3444" y="4129846"/>
            <a:ext cx="2313192" cy="2224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2406080" y="6370583"/>
            <a:ext cx="4104456" cy="338554"/>
          </a:xfrm>
          <a:prstGeom prst="rect">
            <a:avLst/>
          </a:prstGeom>
          <a:noFill/>
        </p:spPr>
        <p:txBody>
          <a:bodyPr wrap="square" rtlCol="0">
            <a:spAutoFit/>
          </a:bodyPr>
          <a:lstStyle/>
          <a:p>
            <a:pPr algn="ctr"/>
            <a:r>
              <a:rPr lang="en-ZA" sz="1600" b="1" dirty="0"/>
              <a:t>HAVES AND HAVE- NOTS</a:t>
            </a:r>
          </a:p>
        </p:txBody>
      </p:sp>
      <p:sp>
        <p:nvSpPr>
          <p:cNvPr id="8" name="TextBox 7"/>
          <p:cNvSpPr txBox="1"/>
          <p:nvPr/>
        </p:nvSpPr>
        <p:spPr>
          <a:xfrm>
            <a:off x="7432616" y="3775392"/>
            <a:ext cx="4104456" cy="338554"/>
          </a:xfrm>
          <a:prstGeom prst="rect">
            <a:avLst/>
          </a:prstGeom>
          <a:noFill/>
        </p:spPr>
        <p:txBody>
          <a:bodyPr wrap="square" rtlCol="0">
            <a:spAutoFit/>
          </a:bodyPr>
          <a:lstStyle/>
          <a:p>
            <a:pPr algn="ctr"/>
            <a:r>
              <a:rPr lang="en-ZA" sz="1600" b="1" dirty="0"/>
              <a:t>POOR SERVICING</a:t>
            </a:r>
          </a:p>
        </p:txBody>
      </p:sp>
      <p:sp>
        <p:nvSpPr>
          <p:cNvPr id="9" name="TextBox 8"/>
          <p:cNvSpPr txBox="1"/>
          <p:nvPr/>
        </p:nvSpPr>
        <p:spPr>
          <a:xfrm>
            <a:off x="7536160" y="6358189"/>
            <a:ext cx="4104456" cy="338554"/>
          </a:xfrm>
          <a:prstGeom prst="rect">
            <a:avLst/>
          </a:prstGeom>
          <a:noFill/>
        </p:spPr>
        <p:txBody>
          <a:bodyPr wrap="square" rtlCol="0">
            <a:spAutoFit/>
          </a:bodyPr>
          <a:lstStyle/>
          <a:p>
            <a:pPr algn="ctr"/>
            <a:r>
              <a:rPr lang="en-ZA" sz="1600" b="1" dirty="0"/>
              <a:t>LONG COMMUTES</a:t>
            </a:r>
          </a:p>
        </p:txBody>
      </p:sp>
      <p:sp>
        <p:nvSpPr>
          <p:cNvPr id="2" name="Slide Number Placeholder 1"/>
          <p:cNvSpPr>
            <a:spLocks noGrp="1"/>
          </p:cNvSpPr>
          <p:nvPr>
            <p:ph type="sldNum" sz="quarter" idx="12"/>
          </p:nvPr>
        </p:nvSpPr>
        <p:spPr/>
        <p:txBody>
          <a:bodyPr/>
          <a:lstStyle/>
          <a:p>
            <a:fld id="{BBE6FD0B-2430-4853-82B5-C281A48DBDB8}" type="slidenum">
              <a:rPr lang="en-ZA" smtClean="0"/>
              <a:t>6</a:t>
            </a:fld>
            <a:endParaRPr lang="en-ZA"/>
          </a:p>
        </p:txBody>
      </p:sp>
    </p:spTree>
    <p:extLst>
      <p:ext uri="{BB962C8B-B14F-4D97-AF65-F5344CB8AC3E}">
        <p14:creationId xmlns:p14="http://schemas.microsoft.com/office/powerpoint/2010/main" val="19672192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63600" y="136527"/>
            <a:ext cx="10515600" cy="1325563"/>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ZA" sz="2800" b="1" dirty="0" smtClean="0">
                <a:solidFill>
                  <a:srgbClr val="FFFF00"/>
                </a:solidFill>
              </a:rPr>
              <a:t>BACKGROUND TO SPATIAL EQUITY (</a:t>
            </a:r>
            <a:r>
              <a:rPr lang="en-ZA" sz="2800" b="1" dirty="0" err="1" smtClean="0">
                <a:solidFill>
                  <a:srgbClr val="FFFF00"/>
                </a:solidFill>
              </a:rPr>
              <a:t>Cont</a:t>
            </a:r>
            <a:r>
              <a:rPr lang="en-ZA" sz="2800" b="1" dirty="0" smtClean="0">
                <a:solidFill>
                  <a:srgbClr val="FFFF00"/>
                </a:solidFill>
              </a:rPr>
              <a:t>…)</a:t>
            </a:r>
            <a:br>
              <a:rPr lang="en-ZA" sz="2800" b="1" dirty="0" smtClean="0">
                <a:solidFill>
                  <a:srgbClr val="FFFF00"/>
                </a:solidFill>
              </a:rPr>
            </a:br>
            <a:r>
              <a:rPr lang="en-ZA" sz="2800" b="1" dirty="0" smtClean="0">
                <a:solidFill>
                  <a:schemeClr val="bg1"/>
                </a:solidFill>
              </a:rPr>
              <a:t>KEY SERVICE AND INFRASTRUCTURE ISSUES TO BE ADDRESSED</a:t>
            </a:r>
            <a:endParaRPr lang="en-ZA" sz="1400" b="1" dirty="0">
              <a:solidFill>
                <a:schemeClr val="bg1"/>
              </a:solidFill>
            </a:endParaRPr>
          </a:p>
        </p:txBody>
      </p:sp>
      <p:sp>
        <p:nvSpPr>
          <p:cNvPr id="3" name="Content Placeholder 2"/>
          <p:cNvSpPr>
            <a:spLocks noGrp="1"/>
          </p:cNvSpPr>
          <p:nvPr>
            <p:ph idx="1"/>
          </p:nvPr>
        </p:nvSpPr>
        <p:spPr/>
        <p:txBody>
          <a:bodyPr>
            <a:normAutofit/>
          </a:bodyPr>
          <a:lstStyle/>
          <a:p>
            <a:pPr marL="0" indent="0">
              <a:spcBef>
                <a:spcPts val="0"/>
              </a:spcBef>
              <a:buNone/>
            </a:pPr>
            <a:endParaRPr lang="en-ZA" b="1" dirty="0" smtClean="0">
              <a:cs typeface="Arial" panose="020B0604020202020204" pitchFamily="34" charset="0"/>
            </a:endParaRPr>
          </a:p>
          <a:p>
            <a:pPr marL="0" indent="0">
              <a:spcBef>
                <a:spcPts val="0"/>
              </a:spcBef>
              <a:buNone/>
            </a:pPr>
            <a:endParaRPr lang="en-ZA" sz="2000" b="1" dirty="0" smtClean="0">
              <a:cs typeface="Arial" panose="020B0604020202020204" pitchFamily="34" charset="0"/>
            </a:endParaRPr>
          </a:p>
          <a:p>
            <a:pPr marL="457200" indent="-457200">
              <a:spcBef>
                <a:spcPts val="0"/>
              </a:spcBef>
              <a:buAutoNum type="arabicPeriod" startAt="2"/>
            </a:pPr>
            <a:endParaRPr lang="en-ZA" b="1" dirty="0">
              <a:cs typeface="Arial" panose="020B0604020202020204" pitchFamily="34" charset="0"/>
            </a:endParaRPr>
          </a:p>
          <a:p>
            <a:pPr marL="0" indent="0">
              <a:spcBef>
                <a:spcPts val="0"/>
              </a:spcBef>
              <a:buNone/>
            </a:pPr>
            <a:endParaRPr lang="en-ZA" sz="2000" b="1" dirty="0" smtClean="0">
              <a:latin typeface="Arial" panose="020B0604020202020204" pitchFamily="34" charset="0"/>
              <a:cs typeface="Arial" panose="020B0604020202020204" pitchFamily="34" charset="0"/>
            </a:endParaRPr>
          </a:p>
          <a:p>
            <a:pPr marL="457200" indent="-457200">
              <a:spcBef>
                <a:spcPts val="0"/>
              </a:spcBef>
              <a:buAutoNum type="arabicPeriod" startAt="2"/>
            </a:pPr>
            <a:endParaRPr lang="en-ZA" sz="2000" b="1" dirty="0">
              <a:latin typeface="Arial" panose="020B0604020202020204" pitchFamily="34" charset="0"/>
              <a:cs typeface="Arial" panose="020B0604020202020204" pitchFamily="34" charset="0"/>
            </a:endParaRPr>
          </a:p>
          <a:p>
            <a:pPr marL="0" indent="0">
              <a:spcBef>
                <a:spcPts val="0"/>
              </a:spcBef>
              <a:buNone/>
            </a:pPr>
            <a:endParaRPr lang="en-ZA" sz="2000" b="1" dirty="0">
              <a:latin typeface="Arial" panose="020B0604020202020204" pitchFamily="34" charset="0"/>
              <a:cs typeface="Arial" panose="020B0604020202020204" pitchFamily="34" charset="0"/>
            </a:endParaRPr>
          </a:p>
          <a:p>
            <a:pPr marL="358775" indent="0">
              <a:spcBef>
                <a:spcPts val="0"/>
              </a:spcBef>
              <a:buNone/>
            </a:pPr>
            <a:endParaRPr lang="en-ZA" sz="800" b="1" dirty="0"/>
          </a:p>
          <a:p>
            <a:pPr marL="358775" indent="-358775">
              <a:spcBef>
                <a:spcPts val="0"/>
              </a:spcBef>
              <a:buNone/>
            </a:pPr>
            <a:r>
              <a:rPr lang="en-ZA" sz="2000" b="1" dirty="0">
                <a:latin typeface="Arial" panose="020B0604020202020204" pitchFamily="34" charset="0"/>
                <a:cs typeface="Arial" panose="020B0604020202020204" pitchFamily="34" charset="0"/>
              </a:rPr>
              <a:t>	</a:t>
            </a:r>
            <a:endParaRPr lang="en-ZA" sz="2000" b="1" dirty="0">
              <a:solidFill>
                <a:prstClr val="black"/>
              </a:solidFill>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p>
            <a:fld id="{44E0BBE0-93EA-40B6-A5E4-CEB20F0EB488}" type="slidenum">
              <a:rPr lang="en-ZA" b="1">
                <a:latin typeface="Arial" panose="020B0604020202020204" pitchFamily="34" charset="0"/>
                <a:cs typeface="Arial" panose="020B0604020202020204" pitchFamily="34" charset="0"/>
              </a:rPr>
              <a:t>7</a:t>
            </a:fld>
            <a:endParaRPr lang="en-ZA" b="1" dirty="0">
              <a:latin typeface="Arial" panose="020B0604020202020204" pitchFamily="34" charset="0"/>
              <a:cs typeface="Arial" panose="020B0604020202020204" pitchFamily="34" charset="0"/>
            </a:endParaRPr>
          </a:p>
        </p:txBody>
      </p:sp>
      <p:sp>
        <p:nvSpPr>
          <p:cNvPr id="2" name="TextBox 1"/>
          <p:cNvSpPr txBox="1"/>
          <p:nvPr/>
        </p:nvSpPr>
        <p:spPr>
          <a:xfrm>
            <a:off x="2819402" y="3254829"/>
            <a:ext cx="184731" cy="369332"/>
          </a:xfrm>
          <a:prstGeom prst="rect">
            <a:avLst/>
          </a:prstGeom>
          <a:noFill/>
        </p:spPr>
        <p:txBody>
          <a:bodyPr wrap="none" rtlCol="0">
            <a:spAutoFit/>
          </a:bodyPr>
          <a:lstStyle/>
          <a:p>
            <a:endParaRPr lang="en-US" dirty="0"/>
          </a:p>
        </p:txBody>
      </p:sp>
      <p:sp>
        <p:nvSpPr>
          <p:cNvPr id="4" name="TextBox 3"/>
          <p:cNvSpPr txBox="1"/>
          <p:nvPr/>
        </p:nvSpPr>
        <p:spPr>
          <a:xfrm>
            <a:off x="641351" y="1555752"/>
            <a:ext cx="11163300" cy="904863"/>
          </a:xfrm>
          <a:prstGeom prst="rect">
            <a:avLst/>
          </a:prstGeom>
          <a:noFill/>
        </p:spPr>
        <p:txBody>
          <a:bodyPr wrap="square" rtlCol="0">
            <a:spAutoFit/>
          </a:bodyPr>
          <a:lstStyle/>
          <a:p>
            <a:pPr marL="342900" lvl="0" indent="-342900">
              <a:spcBef>
                <a:spcPct val="20000"/>
              </a:spcBef>
              <a:buFont typeface="Arial" panose="020B0604020202020204" pitchFamily="34" charset="0"/>
              <a:buChar char="•"/>
            </a:pPr>
            <a:endParaRPr lang="en-US" sz="2400" dirty="0" smtClean="0">
              <a:solidFill>
                <a:prstClr val="black"/>
              </a:solidFill>
            </a:endParaRPr>
          </a:p>
          <a:p>
            <a:pPr marL="342900" lvl="0" indent="-342900">
              <a:spcBef>
                <a:spcPct val="20000"/>
              </a:spcBef>
              <a:buFont typeface="Arial" panose="020B0604020202020204" pitchFamily="34" charset="0"/>
              <a:buChar char="•"/>
            </a:pPr>
            <a:endParaRPr lang="en-US" sz="2400" dirty="0">
              <a:solidFill>
                <a:prstClr val="black"/>
              </a:solidFill>
            </a:endParaRPr>
          </a:p>
        </p:txBody>
      </p:sp>
      <p:pic>
        <p:nvPicPr>
          <p:cNvPr id="9" name="Picture 8"/>
          <p:cNvPicPr/>
          <p:nvPr/>
        </p:nvPicPr>
        <p:blipFill>
          <a:blip r:embed="rId2">
            <a:extLst>
              <a:ext uri="{28A0092B-C50C-407E-A947-70E740481C1C}">
                <a14:useLocalDpi xmlns:a14="http://schemas.microsoft.com/office/drawing/2010/main" val="0"/>
              </a:ext>
            </a:extLst>
          </a:blip>
          <a:stretch>
            <a:fillRect/>
          </a:stretch>
        </p:blipFill>
        <p:spPr>
          <a:xfrm>
            <a:off x="4273565" y="1432408"/>
            <a:ext cx="4104456" cy="5425592"/>
          </a:xfrm>
          <a:prstGeom prst="rect">
            <a:avLst/>
          </a:prstGeom>
        </p:spPr>
      </p:pic>
      <p:sp>
        <p:nvSpPr>
          <p:cNvPr id="10" name="TextBox 9"/>
          <p:cNvSpPr txBox="1"/>
          <p:nvPr/>
        </p:nvSpPr>
        <p:spPr>
          <a:xfrm>
            <a:off x="841189" y="5710234"/>
            <a:ext cx="2973205"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b="1" dirty="0" smtClean="0">
                <a:solidFill>
                  <a:srgbClr val="002060"/>
                </a:solidFill>
                <a:ea typeface="Calibri"/>
              </a:rPr>
              <a:t>Integrated </a:t>
            </a:r>
            <a:r>
              <a:rPr lang="en-US" b="1" dirty="0">
                <a:solidFill>
                  <a:srgbClr val="002060"/>
                </a:solidFill>
                <a:ea typeface="Calibri"/>
              </a:rPr>
              <a:t>human settlement </a:t>
            </a:r>
            <a:r>
              <a:rPr lang="en-US" dirty="0" smtClean="0">
                <a:solidFill>
                  <a:srgbClr val="002060"/>
                </a:solidFill>
                <a:ea typeface="Calibri"/>
              </a:rPr>
              <a:t>development, including </a:t>
            </a:r>
            <a:r>
              <a:rPr lang="en-US" b="1" dirty="0" smtClean="0">
                <a:solidFill>
                  <a:srgbClr val="002060"/>
                </a:solidFill>
                <a:ea typeface="Calibri"/>
              </a:rPr>
              <a:t>security of tenure;</a:t>
            </a:r>
          </a:p>
        </p:txBody>
      </p:sp>
      <p:sp>
        <p:nvSpPr>
          <p:cNvPr id="11" name="TextBox 10"/>
          <p:cNvSpPr txBox="1"/>
          <p:nvPr/>
        </p:nvSpPr>
        <p:spPr>
          <a:xfrm>
            <a:off x="868782" y="3088055"/>
            <a:ext cx="2204197"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0" lvl="1">
              <a:spcBef>
                <a:spcPct val="20000"/>
              </a:spcBef>
            </a:pPr>
            <a:r>
              <a:rPr lang="en-US" b="1" dirty="0" smtClean="0">
                <a:solidFill>
                  <a:prstClr val="black"/>
                </a:solidFill>
              </a:rPr>
              <a:t>Integrated </a:t>
            </a:r>
            <a:r>
              <a:rPr lang="en-US" b="1" dirty="0">
                <a:solidFill>
                  <a:prstClr val="black"/>
                </a:solidFill>
              </a:rPr>
              <a:t>transport </a:t>
            </a:r>
            <a:r>
              <a:rPr lang="en-US" dirty="0">
                <a:solidFill>
                  <a:prstClr val="black"/>
                </a:solidFill>
              </a:rPr>
              <a:t>and </a:t>
            </a:r>
            <a:r>
              <a:rPr lang="en-US" b="1" dirty="0">
                <a:solidFill>
                  <a:prstClr val="black"/>
                </a:solidFill>
              </a:rPr>
              <a:t>improved public </a:t>
            </a:r>
            <a:r>
              <a:rPr lang="en-US" b="1" dirty="0" smtClean="0">
                <a:solidFill>
                  <a:prstClr val="black"/>
                </a:solidFill>
              </a:rPr>
              <a:t>transport</a:t>
            </a:r>
            <a:endParaRPr lang="en-US" b="1" dirty="0">
              <a:solidFill>
                <a:prstClr val="black"/>
              </a:solidFill>
            </a:endParaRPr>
          </a:p>
        </p:txBody>
      </p:sp>
      <p:sp>
        <p:nvSpPr>
          <p:cNvPr id="12" name="TextBox 11"/>
          <p:cNvSpPr txBox="1"/>
          <p:nvPr/>
        </p:nvSpPr>
        <p:spPr>
          <a:xfrm>
            <a:off x="8132732" y="5586666"/>
            <a:ext cx="2946399" cy="9787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0" lvl="1">
              <a:spcBef>
                <a:spcPct val="20000"/>
              </a:spcBef>
            </a:pPr>
            <a:r>
              <a:rPr lang="en-US" dirty="0" smtClean="0">
                <a:solidFill>
                  <a:prstClr val="black"/>
                </a:solidFill>
              </a:rPr>
              <a:t>Diverse </a:t>
            </a:r>
            <a:r>
              <a:rPr lang="en-US" b="1" dirty="0">
                <a:solidFill>
                  <a:prstClr val="black"/>
                </a:solidFill>
              </a:rPr>
              <a:t>economy closer to </a:t>
            </a:r>
            <a:endParaRPr lang="en-US" b="1" dirty="0" smtClean="0">
              <a:solidFill>
                <a:prstClr val="black"/>
              </a:solidFill>
            </a:endParaRPr>
          </a:p>
          <a:p>
            <a:pPr marL="0" lvl="1">
              <a:spcBef>
                <a:spcPct val="20000"/>
              </a:spcBef>
            </a:pPr>
            <a:r>
              <a:rPr lang="en-US" b="1" dirty="0" smtClean="0">
                <a:solidFill>
                  <a:prstClr val="black"/>
                </a:solidFill>
              </a:rPr>
              <a:t>people </a:t>
            </a:r>
            <a:r>
              <a:rPr lang="en-US" dirty="0">
                <a:solidFill>
                  <a:prstClr val="black"/>
                </a:solidFill>
              </a:rPr>
              <a:t>and </a:t>
            </a:r>
            <a:r>
              <a:rPr lang="en-US" b="1" dirty="0">
                <a:solidFill>
                  <a:prstClr val="black"/>
                </a:solidFill>
              </a:rPr>
              <a:t>broadening p</a:t>
            </a:r>
            <a:r>
              <a:rPr lang="en-US" b="1" dirty="0" smtClean="0">
                <a:solidFill>
                  <a:prstClr val="black"/>
                </a:solidFill>
              </a:rPr>
              <a:t>articipation </a:t>
            </a:r>
            <a:r>
              <a:rPr lang="en-US" b="1" dirty="0">
                <a:solidFill>
                  <a:prstClr val="black"/>
                </a:solidFill>
              </a:rPr>
              <a:t>in the </a:t>
            </a:r>
            <a:r>
              <a:rPr lang="en-US" b="1" dirty="0" smtClean="0">
                <a:solidFill>
                  <a:prstClr val="black"/>
                </a:solidFill>
              </a:rPr>
              <a:t>economy</a:t>
            </a:r>
            <a:endParaRPr lang="en-US" dirty="0">
              <a:solidFill>
                <a:prstClr val="black"/>
              </a:solidFill>
            </a:endParaRPr>
          </a:p>
        </p:txBody>
      </p:sp>
      <p:sp>
        <p:nvSpPr>
          <p:cNvPr id="14" name="TextBox 13"/>
          <p:cNvSpPr txBox="1"/>
          <p:nvPr/>
        </p:nvSpPr>
        <p:spPr>
          <a:xfrm>
            <a:off x="850384" y="1808987"/>
            <a:ext cx="2543603"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57150" lvl="1">
              <a:spcBef>
                <a:spcPct val="20000"/>
              </a:spcBef>
            </a:pPr>
            <a:r>
              <a:rPr lang="en-US" dirty="0">
                <a:solidFill>
                  <a:prstClr val="black"/>
                </a:solidFill>
              </a:rPr>
              <a:t>Increased access to </a:t>
            </a:r>
            <a:r>
              <a:rPr lang="en-US" b="1" dirty="0">
                <a:solidFill>
                  <a:prstClr val="black"/>
                </a:solidFill>
              </a:rPr>
              <a:t>basic </a:t>
            </a:r>
            <a:r>
              <a:rPr lang="en-US" b="1" dirty="0" smtClean="0">
                <a:solidFill>
                  <a:prstClr val="black"/>
                </a:solidFill>
              </a:rPr>
              <a:t> and government services</a:t>
            </a:r>
            <a:endParaRPr lang="en-US" dirty="0">
              <a:solidFill>
                <a:prstClr val="black"/>
              </a:solidFill>
            </a:endParaRPr>
          </a:p>
        </p:txBody>
      </p:sp>
      <p:sp>
        <p:nvSpPr>
          <p:cNvPr id="15" name="TextBox 14"/>
          <p:cNvSpPr txBox="1"/>
          <p:nvPr/>
        </p:nvSpPr>
        <p:spPr>
          <a:xfrm>
            <a:off x="8838346" y="1605189"/>
            <a:ext cx="2249019"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0" lvl="1">
              <a:spcBef>
                <a:spcPct val="20000"/>
              </a:spcBef>
            </a:pPr>
            <a:r>
              <a:rPr lang="en-US" dirty="0" smtClean="0">
                <a:solidFill>
                  <a:prstClr val="black"/>
                </a:solidFill>
              </a:rPr>
              <a:t>Sustainable </a:t>
            </a:r>
            <a:r>
              <a:rPr lang="en-US" dirty="0">
                <a:solidFill>
                  <a:prstClr val="black"/>
                </a:solidFill>
              </a:rPr>
              <a:t>and </a:t>
            </a:r>
            <a:r>
              <a:rPr lang="en-US" b="1" dirty="0">
                <a:solidFill>
                  <a:prstClr val="black"/>
                </a:solidFill>
              </a:rPr>
              <a:t>integrated </a:t>
            </a:r>
            <a:r>
              <a:rPr lang="en-US" b="1" dirty="0" smtClean="0">
                <a:solidFill>
                  <a:prstClr val="black"/>
                </a:solidFill>
              </a:rPr>
              <a:t>infrastructure</a:t>
            </a:r>
            <a:endParaRPr lang="en-US" dirty="0">
              <a:solidFill>
                <a:prstClr val="black"/>
              </a:solidFill>
            </a:endParaRPr>
          </a:p>
        </p:txBody>
      </p:sp>
      <p:sp>
        <p:nvSpPr>
          <p:cNvPr id="13" name="TextBox 12"/>
          <p:cNvSpPr txBox="1"/>
          <p:nvPr/>
        </p:nvSpPr>
        <p:spPr>
          <a:xfrm>
            <a:off x="8840055" y="2973167"/>
            <a:ext cx="2249019"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0" lvl="1">
              <a:spcBef>
                <a:spcPct val="20000"/>
              </a:spcBef>
            </a:pPr>
            <a:r>
              <a:rPr lang="en-US" dirty="0" smtClean="0">
                <a:solidFill>
                  <a:prstClr val="black"/>
                </a:solidFill>
              </a:rPr>
              <a:t>Food Security  </a:t>
            </a:r>
            <a:r>
              <a:rPr lang="en-US" dirty="0">
                <a:solidFill>
                  <a:prstClr val="black"/>
                </a:solidFill>
              </a:rPr>
              <a:t>and </a:t>
            </a:r>
            <a:r>
              <a:rPr lang="en-US" b="1" dirty="0" smtClean="0">
                <a:solidFill>
                  <a:prstClr val="black"/>
                </a:solidFill>
              </a:rPr>
              <a:t>environmental ecosystem services</a:t>
            </a:r>
            <a:endParaRPr lang="en-US" dirty="0">
              <a:solidFill>
                <a:prstClr val="black"/>
              </a:solidFill>
            </a:endParaRPr>
          </a:p>
        </p:txBody>
      </p:sp>
      <p:sp>
        <p:nvSpPr>
          <p:cNvPr id="16" name="TextBox 15"/>
          <p:cNvSpPr txBox="1"/>
          <p:nvPr/>
        </p:nvSpPr>
        <p:spPr>
          <a:xfrm>
            <a:off x="8277986" y="4467651"/>
            <a:ext cx="2796516"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57150" lvl="1">
              <a:spcBef>
                <a:spcPct val="20000"/>
              </a:spcBef>
            </a:pPr>
            <a:r>
              <a:rPr lang="en-US" dirty="0" smtClean="0">
                <a:solidFill>
                  <a:prstClr val="black"/>
                </a:solidFill>
              </a:rPr>
              <a:t> </a:t>
            </a:r>
            <a:r>
              <a:rPr lang="en-US" dirty="0">
                <a:solidFill>
                  <a:prstClr val="black"/>
                </a:solidFill>
              </a:rPr>
              <a:t>A</a:t>
            </a:r>
            <a:r>
              <a:rPr lang="en-US" dirty="0" smtClean="0">
                <a:solidFill>
                  <a:prstClr val="black"/>
                </a:solidFill>
              </a:rPr>
              <a:t>ccess </a:t>
            </a:r>
            <a:r>
              <a:rPr lang="en-US" dirty="0">
                <a:solidFill>
                  <a:prstClr val="black"/>
                </a:solidFill>
              </a:rPr>
              <a:t>to </a:t>
            </a:r>
            <a:r>
              <a:rPr lang="en-US" b="1" dirty="0">
                <a:solidFill>
                  <a:prstClr val="black"/>
                </a:solidFill>
              </a:rPr>
              <a:t> </a:t>
            </a:r>
            <a:r>
              <a:rPr lang="en-US" b="1" dirty="0" smtClean="0">
                <a:solidFill>
                  <a:prstClr val="black"/>
                </a:solidFill>
              </a:rPr>
              <a:t>a safe and healthy living environment</a:t>
            </a:r>
            <a:endParaRPr lang="en-US" dirty="0">
              <a:solidFill>
                <a:prstClr val="black"/>
              </a:solidFill>
            </a:endParaRPr>
          </a:p>
        </p:txBody>
      </p:sp>
      <p:sp>
        <p:nvSpPr>
          <p:cNvPr id="17" name="TextBox 16"/>
          <p:cNvSpPr txBox="1"/>
          <p:nvPr/>
        </p:nvSpPr>
        <p:spPr>
          <a:xfrm>
            <a:off x="863686" y="4281258"/>
            <a:ext cx="2595510"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57150" lvl="1">
              <a:spcBef>
                <a:spcPct val="20000"/>
              </a:spcBef>
            </a:pPr>
            <a:r>
              <a:rPr lang="en-US" dirty="0">
                <a:solidFill>
                  <a:prstClr val="black"/>
                </a:solidFill>
              </a:rPr>
              <a:t>Increased access to </a:t>
            </a:r>
            <a:r>
              <a:rPr lang="en-US" b="1" dirty="0" smtClean="0">
                <a:solidFill>
                  <a:prstClr val="black"/>
                </a:solidFill>
              </a:rPr>
              <a:t>quality education services and technical skills enhancement</a:t>
            </a:r>
            <a:endParaRPr lang="en-US" dirty="0">
              <a:solidFill>
                <a:prstClr val="black"/>
              </a:solidFill>
            </a:endParaRPr>
          </a:p>
        </p:txBody>
      </p:sp>
    </p:spTree>
    <p:extLst>
      <p:ext uri="{BB962C8B-B14F-4D97-AF65-F5344CB8AC3E}">
        <p14:creationId xmlns:p14="http://schemas.microsoft.com/office/powerpoint/2010/main" val="1257658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63600" y="136528"/>
            <a:ext cx="10515600" cy="1076322"/>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ZA" sz="3200" b="1" dirty="0" smtClean="0">
                <a:solidFill>
                  <a:srgbClr val="FFFF00"/>
                </a:solidFill>
              </a:rPr>
              <a:t>SPATIAL EQUITY</a:t>
            </a:r>
            <a:br>
              <a:rPr lang="en-ZA" sz="3200" b="1" dirty="0" smtClean="0">
                <a:solidFill>
                  <a:srgbClr val="FFFF00"/>
                </a:solidFill>
              </a:rPr>
            </a:br>
            <a:r>
              <a:rPr lang="en-ZA" sz="3200" b="1" dirty="0" smtClean="0">
                <a:solidFill>
                  <a:srgbClr val="FFFF00"/>
                </a:solidFill>
              </a:rPr>
              <a:t>PGDP – GOAL &amp; OBJECTIVES</a:t>
            </a:r>
            <a:endParaRPr lang="en-ZA" sz="3200" b="1" dirty="0">
              <a:solidFill>
                <a:schemeClr val="bg1"/>
              </a:solidFill>
            </a:endParaRPr>
          </a:p>
        </p:txBody>
      </p:sp>
      <p:sp>
        <p:nvSpPr>
          <p:cNvPr id="3" name="Content Placeholder 2"/>
          <p:cNvSpPr>
            <a:spLocks noGrp="1"/>
          </p:cNvSpPr>
          <p:nvPr>
            <p:ph idx="1"/>
          </p:nvPr>
        </p:nvSpPr>
        <p:spPr/>
        <p:txBody>
          <a:bodyPr>
            <a:normAutofit/>
          </a:bodyPr>
          <a:lstStyle/>
          <a:p>
            <a:pPr marL="0" indent="0">
              <a:spcBef>
                <a:spcPts val="0"/>
              </a:spcBef>
              <a:buNone/>
            </a:pPr>
            <a:endParaRPr lang="en-ZA" b="1" dirty="0" smtClean="0">
              <a:cs typeface="Arial" panose="020B0604020202020204" pitchFamily="34" charset="0"/>
            </a:endParaRPr>
          </a:p>
          <a:p>
            <a:pPr marL="0" indent="0">
              <a:spcBef>
                <a:spcPts val="0"/>
              </a:spcBef>
              <a:buNone/>
            </a:pPr>
            <a:endParaRPr lang="en-ZA" sz="2000" b="1" dirty="0" smtClean="0">
              <a:cs typeface="Arial" panose="020B0604020202020204" pitchFamily="34" charset="0"/>
            </a:endParaRPr>
          </a:p>
          <a:p>
            <a:pPr marL="457200" indent="-457200">
              <a:spcBef>
                <a:spcPts val="0"/>
              </a:spcBef>
              <a:buAutoNum type="arabicPeriod" startAt="2"/>
            </a:pPr>
            <a:endParaRPr lang="en-ZA" b="1" dirty="0">
              <a:cs typeface="Arial" panose="020B0604020202020204" pitchFamily="34" charset="0"/>
            </a:endParaRPr>
          </a:p>
          <a:p>
            <a:pPr marL="0" indent="0">
              <a:spcBef>
                <a:spcPts val="0"/>
              </a:spcBef>
              <a:buNone/>
            </a:pPr>
            <a:endParaRPr lang="en-ZA" sz="2000" b="1" dirty="0" smtClean="0">
              <a:latin typeface="Arial" panose="020B0604020202020204" pitchFamily="34" charset="0"/>
              <a:cs typeface="Arial" panose="020B0604020202020204" pitchFamily="34" charset="0"/>
            </a:endParaRPr>
          </a:p>
          <a:p>
            <a:pPr marL="457200" indent="-457200">
              <a:spcBef>
                <a:spcPts val="0"/>
              </a:spcBef>
              <a:buAutoNum type="arabicPeriod" startAt="2"/>
            </a:pPr>
            <a:endParaRPr lang="en-ZA" sz="2000" b="1" dirty="0">
              <a:latin typeface="Arial" panose="020B0604020202020204" pitchFamily="34" charset="0"/>
              <a:cs typeface="Arial" panose="020B0604020202020204" pitchFamily="34" charset="0"/>
            </a:endParaRPr>
          </a:p>
          <a:p>
            <a:pPr marL="0" indent="0">
              <a:spcBef>
                <a:spcPts val="0"/>
              </a:spcBef>
              <a:buNone/>
            </a:pPr>
            <a:endParaRPr lang="en-ZA" sz="2000" b="1" dirty="0">
              <a:latin typeface="Arial" panose="020B0604020202020204" pitchFamily="34" charset="0"/>
              <a:cs typeface="Arial" panose="020B0604020202020204" pitchFamily="34" charset="0"/>
            </a:endParaRPr>
          </a:p>
          <a:p>
            <a:pPr marL="358775" indent="0">
              <a:spcBef>
                <a:spcPts val="0"/>
              </a:spcBef>
              <a:buNone/>
            </a:pPr>
            <a:endParaRPr lang="en-ZA" sz="800" b="1" dirty="0"/>
          </a:p>
          <a:p>
            <a:pPr marL="358775" indent="-358775">
              <a:spcBef>
                <a:spcPts val="0"/>
              </a:spcBef>
              <a:buNone/>
            </a:pPr>
            <a:r>
              <a:rPr lang="en-ZA" sz="2000" b="1" dirty="0">
                <a:latin typeface="Arial" panose="020B0604020202020204" pitchFamily="34" charset="0"/>
                <a:cs typeface="Arial" panose="020B0604020202020204" pitchFamily="34" charset="0"/>
              </a:rPr>
              <a:t>	</a:t>
            </a:r>
            <a:endParaRPr lang="en-ZA" sz="2000" b="1" dirty="0" smtClean="0">
              <a:latin typeface="Arial" panose="020B0604020202020204" pitchFamily="34" charset="0"/>
              <a:cs typeface="Arial" panose="020B0604020202020204" pitchFamily="34" charset="0"/>
            </a:endParaRPr>
          </a:p>
          <a:p>
            <a:pPr marL="358775" indent="-358775">
              <a:spcBef>
                <a:spcPts val="0"/>
              </a:spcBef>
              <a:buNone/>
            </a:pPr>
            <a:endParaRPr lang="en-ZA" sz="2000" b="1" dirty="0">
              <a:solidFill>
                <a:prstClr val="black"/>
              </a:solidFill>
              <a:latin typeface="Arial" panose="020B0604020202020204" pitchFamily="34" charset="0"/>
              <a:cs typeface="Arial" panose="020B0604020202020204" pitchFamily="34" charset="0"/>
            </a:endParaRPr>
          </a:p>
          <a:p>
            <a:pPr marL="358775" indent="-358775">
              <a:spcBef>
                <a:spcPts val="0"/>
              </a:spcBef>
              <a:buNone/>
            </a:pPr>
            <a:endParaRPr lang="en-ZA" sz="2000" b="1" dirty="0" smtClean="0">
              <a:solidFill>
                <a:prstClr val="black"/>
              </a:solidFill>
              <a:latin typeface="Arial" panose="020B0604020202020204" pitchFamily="34" charset="0"/>
              <a:cs typeface="Arial" panose="020B0604020202020204" pitchFamily="34" charset="0"/>
            </a:endParaRPr>
          </a:p>
          <a:p>
            <a:pPr marL="358775" indent="-358775">
              <a:spcBef>
                <a:spcPts val="0"/>
              </a:spcBef>
              <a:buNone/>
            </a:pPr>
            <a:endParaRPr lang="en-ZA" sz="2000" b="1" dirty="0" smtClean="0">
              <a:solidFill>
                <a:prstClr val="black"/>
              </a:solidFill>
              <a:latin typeface="Arial" panose="020B0604020202020204" pitchFamily="34" charset="0"/>
              <a:cs typeface="Arial" panose="020B0604020202020204" pitchFamily="34" charset="0"/>
            </a:endParaRPr>
          </a:p>
          <a:p>
            <a:pPr marL="358775" indent="-358775">
              <a:spcBef>
                <a:spcPts val="0"/>
              </a:spcBef>
              <a:buNone/>
            </a:pPr>
            <a:endParaRPr lang="en-ZA" sz="2000" b="1" dirty="0">
              <a:solidFill>
                <a:prstClr val="black"/>
              </a:solidFill>
              <a:latin typeface="Arial" panose="020B0604020202020204" pitchFamily="34" charset="0"/>
              <a:cs typeface="Arial" panose="020B0604020202020204" pitchFamily="34" charset="0"/>
            </a:endParaRPr>
          </a:p>
          <a:p>
            <a:pPr marL="358775" indent="-358775">
              <a:spcBef>
                <a:spcPts val="0"/>
              </a:spcBef>
              <a:buNone/>
            </a:pPr>
            <a:endParaRPr lang="en-ZA" sz="2000" b="1" dirty="0" smtClean="0">
              <a:solidFill>
                <a:prstClr val="black"/>
              </a:solidFill>
              <a:latin typeface="Arial" panose="020B0604020202020204" pitchFamily="34" charset="0"/>
              <a:cs typeface="Arial" panose="020B0604020202020204" pitchFamily="34" charset="0"/>
            </a:endParaRPr>
          </a:p>
          <a:p>
            <a:pPr marL="358775" indent="-358775">
              <a:spcBef>
                <a:spcPts val="0"/>
              </a:spcBef>
              <a:buNone/>
            </a:pPr>
            <a:endParaRPr lang="en-ZA" sz="2000" b="1" dirty="0">
              <a:solidFill>
                <a:prstClr val="black"/>
              </a:solidFill>
              <a:latin typeface="Arial" panose="020B0604020202020204" pitchFamily="34" charset="0"/>
              <a:cs typeface="Arial" panose="020B0604020202020204" pitchFamily="34" charset="0"/>
            </a:endParaRPr>
          </a:p>
          <a:p>
            <a:pPr marL="358775" indent="-358775">
              <a:spcBef>
                <a:spcPts val="0"/>
              </a:spcBef>
              <a:buNone/>
            </a:pPr>
            <a:endParaRPr lang="en-ZA" sz="2000" b="1" dirty="0" smtClean="0">
              <a:solidFill>
                <a:prstClr val="black"/>
              </a:solidFill>
              <a:latin typeface="Arial" panose="020B0604020202020204" pitchFamily="34" charset="0"/>
              <a:cs typeface="Arial" panose="020B0604020202020204" pitchFamily="34" charset="0"/>
            </a:endParaRPr>
          </a:p>
          <a:p>
            <a:pPr marL="358775" indent="-358775">
              <a:spcBef>
                <a:spcPts val="0"/>
              </a:spcBef>
              <a:buNone/>
            </a:pPr>
            <a:endParaRPr lang="en-US" sz="2000" b="1" dirty="0">
              <a:solidFill>
                <a:prstClr val="black"/>
              </a:solidFill>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p>
            <a:fld id="{44E0BBE0-93EA-40B6-A5E4-CEB20F0EB488}" type="slidenum">
              <a:rPr lang="en-ZA" b="1">
                <a:latin typeface="Arial" panose="020B0604020202020204" pitchFamily="34" charset="0"/>
                <a:cs typeface="Arial" panose="020B0604020202020204" pitchFamily="34" charset="0"/>
              </a:rPr>
              <a:t>8</a:t>
            </a:fld>
            <a:endParaRPr lang="en-ZA" b="1" dirty="0">
              <a:latin typeface="Arial" panose="020B0604020202020204" pitchFamily="34" charset="0"/>
              <a:cs typeface="Arial" panose="020B0604020202020204" pitchFamily="34" charset="0"/>
            </a:endParaRPr>
          </a:p>
        </p:txBody>
      </p:sp>
      <p:sp>
        <p:nvSpPr>
          <p:cNvPr id="2" name="TextBox 1"/>
          <p:cNvSpPr txBox="1"/>
          <p:nvPr/>
        </p:nvSpPr>
        <p:spPr>
          <a:xfrm>
            <a:off x="2819402" y="3254829"/>
            <a:ext cx="184731" cy="369332"/>
          </a:xfrm>
          <a:prstGeom prst="rect">
            <a:avLst/>
          </a:prstGeom>
          <a:noFill/>
        </p:spPr>
        <p:txBody>
          <a:bodyPr wrap="none" rtlCol="0">
            <a:spAutoFit/>
          </a:bodyPr>
          <a:lstStyle/>
          <a:p>
            <a:endParaRPr lang="en-US" dirty="0"/>
          </a:p>
        </p:txBody>
      </p:sp>
      <p:sp>
        <p:nvSpPr>
          <p:cNvPr id="8" name="Rectangle 7"/>
          <p:cNvSpPr/>
          <p:nvPr/>
        </p:nvSpPr>
        <p:spPr>
          <a:xfrm>
            <a:off x="920751" y="1372901"/>
            <a:ext cx="10426700" cy="1154399"/>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tx1"/>
                </a:solidFill>
              </a:rPr>
              <a:t>THE PROVINCIAL GROWTH AND DEVELOPMENT STRATEGY </a:t>
            </a:r>
          </a:p>
          <a:p>
            <a:pPr algn="ctr"/>
            <a:r>
              <a:rPr lang="en-US" sz="2200" b="1" dirty="0" smtClean="0">
                <a:solidFill>
                  <a:schemeClr val="tx1"/>
                </a:solidFill>
              </a:rPr>
              <a:t>GOAL 7: SPATIAL EQUITY</a:t>
            </a:r>
          </a:p>
          <a:p>
            <a:pPr algn="ctr"/>
            <a:r>
              <a:rPr lang="en-ZA" sz="2200" b="1" i="1" dirty="0" smtClean="0">
                <a:solidFill>
                  <a:schemeClr val="tx1"/>
                </a:solidFill>
              </a:rPr>
              <a:t>IMPROVED POPULATION PHYSICAL ACCESS TO GOODS AND SERVICES</a:t>
            </a:r>
            <a:endParaRPr lang="en-ZA" sz="2200" b="1" i="1" dirty="0">
              <a:solidFill>
                <a:schemeClr val="tx1"/>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668293482"/>
              </p:ext>
            </p:extLst>
          </p:nvPr>
        </p:nvGraphicFramePr>
        <p:xfrm>
          <a:off x="1530351" y="2692400"/>
          <a:ext cx="8737600" cy="6502400"/>
        </p:xfrm>
        <a:graphic>
          <a:graphicData uri="http://schemas.openxmlformats.org/presentationml/2006/ole">
            <mc:AlternateContent xmlns:mc="http://schemas.openxmlformats.org/markup-compatibility/2006">
              <mc:Choice xmlns:v="urn:schemas-microsoft-com:vml" Requires="v">
                <p:oleObj spid="_x0000_s6166" name="Document" r:id="rId4" imgW="8753057" imgH="4886449" progId="Word.Document.12">
                  <p:embed/>
                </p:oleObj>
              </mc:Choice>
              <mc:Fallback>
                <p:oleObj name="Document" r:id="rId4" imgW="8753057" imgH="4886449" progId="Word.Document.12">
                  <p:embed/>
                  <p:pic>
                    <p:nvPicPr>
                      <p:cNvPr id="0" name=""/>
                      <p:cNvPicPr/>
                      <p:nvPr/>
                    </p:nvPicPr>
                    <p:blipFill>
                      <a:blip r:embed="rId5"/>
                      <a:stretch>
                        <a:fillRect/>
                      </a:stretch>
                    </p:blipFill>
                    <p:spPr>
                      <a:xfrm>
                        <a:off x="1530351" y="2692400"/>
                        <a:ext cx="8737600" cy="6502400"/>
                      </a:xfrm>
                      <a:prstGeom prst="rect">
                        <a:avLst/>
                      </a:prstGeom>
                    </p:spPr>
                  </p:pic>
                </p:oleObj>
              </mc:Fallback>
            </mc:AlternateContent>
          </a:graphicData>
        </a:graphic>
      </p:graphicFrame>
    </p:spTree>
    <p:extLst>
      <p:ext uri="{BB962C8B-B14F-4D97-AF65-F5344CB8AC3E}">
        <p14:creationId xmlns:p14="http://schemas.microsoft.com/office/powerpoint/2010/main" val="8032499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63600" y="94582"/>
            <a:ext cx="10515600" cy="1325563"/>
          </a:xfrm>
          <a:prstGeom prst="roundRect">
            <a:avLst/>
          </a:prstGeom>
          <a:solidFill>
            <a:srgbClr val="0066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r>
              <a:rPr lang="en-ZA" sz="2800" b="1" dirty="0" smtClean="0">
                <a:solidFill>
                  <a:srgbClr val="FFFF00"/>
                </a:solidFill>
              </a:rPr>
              <a:t>STRATEGIES FOR IMPROVING SPATIAL EQUITY IN THE PROVINCE</a:t>
            </a:r>
            <a:endParaRPr lang="en-ZA" sz="1400" b="1" dirty="0">
              <a:solidFill>
                <a:schemeClr val="bg1"/>
              </a:solidFill>
            </a:endParaRPr>
          </a:p>
        </p:txBody>
      </p:sp>
      <p:sp>
        <p:nvSpPr>
          <p:cNvPr id="3" name="Content Placeholder 2"/>
          <p:cNvSpPr>
            <a:spLocks noGrp="1"/>
          </p:cNvSpPr>
          <p:nvPr>
            <p:ph idx="1"/>
          </p:nvPr>
        </p:nvSpPr>
        <p:spPr/>
        <p:txBody>
          <a:bodyPr>
            <a:normAutofit/>
          </a:bodyPr>
          <a:lstStyle/>
          <a:p>
            <a:pPr marL="0" indent="0">
              <a:spcBef>
                <a:spcPts val="0"/>
              </a:spcBef>
              <a:buNone/>
            </a:pPr>
            <a:endParaRPr lang="en-ZA" b="1" dirty="0" smtClean="0">
              <a:cs typeface="Arial" panose="020B0604020202020204" pitchFamily="34" charset="0"/>
            </a:endParaRPr>
          </a:p>
          <a:p>
            <a:pPr marL="0" indent="0">
              <a:spcBef>
                <a:spcPts val="0"/>
              </a:spcBef>
              <a:buNone/>
            </a:pPr>
            <a:endParaRPr lang="en-ZA" sz="2000" b="1" dirty="0" smtClean="0">
              <a:cs typeface="Arial" panose="020B0604020202020204" pitchFamily="34" charset="0"/>
            </a:endParaRPr>
          </a:p>
          <a:p>
            <a:pPr marL="457200" indent="-457200">
              <a:spcBef>
                <a:spcPts val="0"/>
              </a:spcBef>
              <a:buAutoNum type="arabicPeriod" startAt="2"/>
            </a:pPr>
            <a:endParaRPr lang="en-ZA" b="1" dirty="0">
              <a:cs typeface="Arial" panose="020B0604020202020204" pitchFamily="34" charset="0"/>
            </a:endParaRPr>
          </a:p>
          <a:p>
            <a:pPr marL="0" indent="0">
              <a:spcBef>
                <a:spcPts val="0"/>
              </a:spcBef>
              <a:buNone/>
            </a:pPr>
            <a:endParaRPr lang="en-ZA" sz="2000" b="1" dirty="0" smtClean="0">
              <a:latin typeface="Arial" panose="020B0604020202020204" pitchFamily="34" charset="0"/>
              <a:cs typeface="Arial" panose="020B0604020202020204" pitchFamily="34" charset="0"/>
            </a:endParaRPr>
          </a:p>
          <a:p>
            <a:pPr marL="457200" indent="-457200">
              <a:spcBef>
                <a:spcPts val="0"/>
              </a:spcBef>
              <a:buAutoNum type="arabicPeriod" startAt="2"/>
            </a:pPr>
            <a:endParaRPr lang="en-ZA" sz="2000" b="1" dirty="0">
              <a:latin typeface="Arial" panose="020B0604020202020204" pitchFamily="34" charset="0"/>
              <a:cs typeface="Arial" panose="020B0604020202020204" pitchFamily="34" charset="0"/>
            </a:endParaRPr>
          </a:p>
          <a:p>
            <a:pPr marL="0" indent="0">
              <a:spcBef>
                <a:spcPts val="0"/>
              </a:spcBef>
              <a:buNone/>
            </a:pPr>
            <a:endParaRPr lang="en-ZA" sz="2000" b="1" dirty="0">
              <a:latin typeface="Arial" panose="020B0604020202020204" pitchFamily="34" charset="0"/>
              <a:cs typeface="Arial" panose="020B0604020202020204" pitchFamily="34" charset="0"/>
            </a:endParaRPr>
          </a:p>
          <a:p>
            <a:pPr marL="358775" indent="0">
              <a:spcBef>
                <a:spcPts val="0"/>
              </a:spcBef>
              <a:buNone/>
            </a:pPr>
            <a:endParaRPr lang="en-ZA" sz="800" b="1" dirty="0"/>
          </a:p>
          <a:p>
            <a:pPr marL="358775" indent="-358775">
              <a:spcBef>
                <a:spcPts val="0"/>
              </a:spcBef>
              <a:buNone/>
            </a:pPr>
            <a:r>
              <a:rPr lang="en-ZA" sz="2000" b="1" dirty="0">
                <a:latin typeface="Arial" panose="020B0604020202020204" pitchFamily="34" charset="0"/>
                <a:cs typeface="Arial" panose="020B0604020202020204" pitchFamily="34" charset="0"/>
              </a:rPr>
              <a:t>	</a:t>
            </a:r>
            <a:endParaRPr lang="en-ZA" sz="2000" b="1" dirty="0">
              <a:solidFill>
                <a:prstClr val="black"/>
              </a:solidFill>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p>
            <a:fld id="{44E0BBE0-93EA-40B6-A5E4-CEB20F0EB488}" type="slidenum">
              <a:rPr lang="en-ZA" b="1">
                <a:latin typeface="Arial" panose="020B0604020202020204" pitchFamily="34" charset="0"/>
                <a:cs typeface="Arial" panose="020B0604020202020204" pitchFamily="34" charset="0"/>
              </a:rPr>
              <a:t>9</a:t>
            </a:fld>
            <a:endParaRPr lang="en-ZA" b="1" dirty="0">
              <a:latin typeface="Arial" panose="020B0604020202020204" pitchFamily="34" charset="0"/>
              <a:cs typeface="Arial" panose="020B0604020202020204" pitchFamily="34" charset="0"/>
            </a:endParaRPr>
          </a:p>
        </p:txBody>
      </p:sp>
      <p:sp>
        <p:nvSpPr>
          <p:cNvPr id="2" name="TextBox 1"/>
          <p:cNvSpPr txBox="1"/>
          <p:nvPr/>
        </p:nvSpPr>
        <p:spPr>
          <a:xfrm>
            <a:off x="2819402" y="3254829"/>
            <a:ext cx="184731" cy="369332"/>
          </a:xfrm>
          <a:prstGeom prst="rect">
            <a:avLst/>
          </a:prstGeom>
          <a:noFill/>
        </p:spPr>
        <p:txBody>
          <a:bodyPr wrap="none" rtlCol="0">
            <a:spAutoFit/>
          </a:bodyPr>
          <a:lstStyle/>
          <a:p>
            <a:endParaRPr lang="en-US" dirty="0"/>
          </a:p>
        </p:txBody>
      </p:sp>
      <p:sp>
        <p:nvSpPr>
          <p:cNvPr id="4" name="TextBox 3"/>
          <p:cNvSpPr txBox="1"/>
          <p:nvPr/>
        </p:nvSpPr>
        <p:spPr>
          <a:xfrm>
            <a:off x="641351" y="1555752"/>
            <a:ext cx="11163300" cy="904863"/>
          </a:xfrm>
          <a:prstGeom prst="rect">
            <a:avLst/>
          </a:prstGeom>
          <a:noFill/>
        </p:spPr>
        <p:txBody>
          <a:bodyPr wrap="square" rtlCol="0">
            <a:spAutoFit/>
          </a:bodyPr>
          <a:lstStyle/>
          <a:p>
            <a:pPr marL="342900" lvl="0" indent="-342900">
              <a:spcBef>
                <a:spcPct val="20000"/>
              </a:spcBef>
              <a:buFont typeface="Arial" panose="020B0604020202020204" pitchFamily="34" charset="0"/>
              <a:buChar char="•"/>
            </a:pPr>
            <a:endParaRPr lang="en-US" sz="2400" dirty="0" smtClean="0">
              <a:solidFill>
                <a:prstClr val="black"/>
              </a:solidFill>
            </a:endParaRPr>
          </a:p>
          <a:p>
            <a:pPr marL="342900" lvl="0" indent="-342900">
              <a:spcBef>
                <a:spcPct val="20000"/>
              </a:spcBef>
              <a:buFont typeface="Arial" panose="020B0604020202020204" pitchFamily="34" charset="0"/>
              <a:buChar char="•"/>
            </a:pPr>
            <a:endParaRPr lang="en-US" sz="2400" dirty="0">
              <a:solidFill>
                <a:prstClr val="black"/>
              </a:solidFill>
            </a:endParaRPr>
          </a:p>
        </p:txBody>
      </p:sp>
      <p:pic>
        <p:nvPicPr>
          <p:cNvPr id="9" name="Picture 8"/>
          <p:cNvPicPr/>
          <p:nvPr/>
        </p:nvPicPr>
        <p:blipFill>
          <a:blip r:embed="rId2">
            <a:extLst>
              <a:ext uri="{28A0092B-C50C-407E-A947-70E740481C1C}">
                <a14:useLocalDpi xmlns:a14="http://schemas.microsoft.com/office/drawing/2010/main" val="0"/>
              </a:ext>
            </a:extLst>
          </a:blip>
          <a:stretch>
            <a:fillRect/>
          </a:stretch>
        </p:blipFill>
        <p:spPr>
          <a:xfrm>
            <a:off x="3942525" y="1404750"/>
            <a:ext cx="4008957" cy="5425592"/>
          </a:xfrm>
          <a:prstGeom prst="rect">
            <a:avLst/>
          </a:prstGeom>
        </p:spPr>
      </p:pic>
      <p:sp>
        <p:nvSpPr>
          <p:cNvPr id="10" name="TextBox 9"/>
          <p:cNvSpPr txBox="1"/>
          <p:nvPr/>
        </p:nvSpPr>
        <p:spPr>
          <a:xfrm>
            <a:off x="8261991" y="5194447"/>
            <a:ext cx="2973205" cy="147732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b="1" dirty="0" smtClean="0">
                <a:solidFill>
                  <a:srgbClr val="002060"/>
                </a:solidFill>
                <a:ea typeface="Calibri"/>
              </a:rPr>
              <a:t>Spatial guidance, coordination, integration and alignment: </a:t>
            </a:r>
            <a:r>
              <a:rPr lang="en-US" dirty="0" smtClean="0">
                <a:solidFill>
                  <a:srgbClr val="002060"/>
                </a:solidFill>
                <a:ea typeface="Calibri"/>
              </a:rPr>
              <a:t>development of </a:t>
            </a:r>
            <a:r>
              <a:rPr lang="en-US" b="1" dirty="0" smtClean="0">
                <a:solidFill>
                  <a:srgbClr val="002060"/>
                </a:solidFill>
                <a:ea typeface="Calibri"/>
              </a:rPr>
              <a:t>spatial equity norms and standards</a:t>
            </a:r>
          </a:p>
        </p:txBody>
      </p:sp>
      <p:sp>
        <p:nvSpPr>
          <p:cNvPr id="11" name="TextBox 10"/>
          <p:cNvSpPr txBox="1"/>
          <p:nvPr/>
        </p:nvSpPr>
        <p:spPr>
          <a:xfrm>
            <a:off x="901885" y="3229056"/>
            <a:ext cx="2204197"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0" lvl="1">
              <a:spcBef>
                <a:spcPct val="20000"/>
              </a:spcBef>
            </a:pPr>
            <a:r>
              <a:rPr lang="en-US" b="1" dirty="0" smtClean="0">
                <a:solidFill>
                  <a:prstClr val="black"/>
                </a:solidFill>
              </a:rPr>
              <a:t>Development infrastructure planning </a:t>
            </a:r>
            <a:r>
              <a:rPr lang="en-US" dirty="0" smtClean="0">
                <a:solidFill>
                  <a:prstClr val="black"/>
                </a:solidFill>
              </a:rPr>
              <a:t>and </a:t>
            </a:r>
            <a:r>
              <a:rPr lang="en-US" b="1" dirty="0" smtClean="0">
                <a:solidFill>
                  <a:prstClr val="black"/>
                </a:solidFill>
              </a:rPr>
              <a:t>prioritization</a:t>
            </a:r>
            <a:endParaRPr lang="en-US" b="1" dirty="0">
              <a:solidFill>
                <a:prstClr val="black"/>
              </a:solidFill>
            </a:endParaRPr>
          </a:p>
        </p:txBody>
      </p:sp>
      <p:sp>
        <p:nvSpPr>
          <p:cNvPr id="12" name="TextBox 11"/>
          <p:cNvSpPr txBox="1"/>
          <p:nvPr/>
        </p:nvSpPr>
        <p:spPr>
          <a:xfrm>
            <a:off x="847582" y="4871063"/>
            <a:ext cx="2946399" cy="175432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0" lvl="1">
              <a:spcBef>
                <a:spcPct val="20000"/>
              </a:spcBef>
            </a:pPr>
            <a:r>
              <a:rPr lang="en-US" b="1" dirty="0" smtClean="0">
                <a:solidFill>
                  <a:prstClr val="black"/>
                </a:solidFill>
              </a:rPr>
              <a:t>Spatial Targeting </a:t>
            </a:r>
            <a:r>
              <a:rPr lang="en-US" dirty="0" smtClean="0">
                <a:solidFill>
                  <a:prstClr val="black"/>
                </a:solidFill>
              </a:rPr>
              <a:t>and </a:t>
            </a:r>
            <a:r>
              <a:rPr lang="en-US" b="1" dirty="0" smtClean="0">
                <a:solidFill>
                  <a:prstClr val="black"/>
                </a:solidFill>
              </a:rPr>
              <a:t>Investment-</a:t>
            </a:r>
            <a:r>
              <a:rPr lang="en-US" dirty="0" smtClean="0">
                <a:solidFill>
                  <a:prstClr val="black"/>
                </a:solidFill>
              </a:rPr>
              <a:t> </a:t>
            </a:r>
            <a:r>
              <a:rPr lang="en-US" b="1" dirty="0" smtClean="0">
                <a:solidFill>
                  <a:prstClr val="black"/>
                </a:solidFill>
              </a:rPr>
              <a:t>spatial direction </a:t>
            </a:r>
            <a:r>
              <a:rPr lang="en-US" dirty="0" smtClean="0">
                <a:solidFill>
                  <a:prstClr val="black"/>
                </a:solidFill>
              </a:rPr>
              <a:t>for </a:t>
            </a:r>
            <a:r>
              <a:rPr lang="en-US" b="1" dirty="0" smtClean="0">
                <a:solidFill>
                  <a:prstClr val="black"/>
                </a:solidFill>
              </a:rPr>
              <a:t>infrastructure investment </a:t>
            </a:r>
            <a:r>
              <a:rPr lang="en-US" dirty="0" smtClean="0">
                <a:solidFill>
                  <a:prstClr val="black"/>
                </a:solidFill>
              </a:rPr>
              <a:t>and </a:t>
            </a:r>
            <a:r>
              <a:rPr lang="en-US" b="1" dirty="0" smtClean="0">
                <a:solidFill>
                  <a:prstClr val="black"/>
                </a:solidFill>
              </a:rPr>
              <a:t>development spending </a:t>
            </a:r>
            <a:r>
              <a:rPr lang="en-US" dirty="0" smtClean="0">
                <a:solidFill>
                  <a:prstClr val="black"/>
                </a:solidFill>
              </a:rPr>
              <a:t>in support of provincial socio-economic objectives</a:t>
            </a:r>
            <a:endParaRPr lang="en-US" dirty="0">
              <a:solidFill>
                <a:prstClr val="black"/>
              </a:solidFill>
            </a:endParaRPr>
          </a:p>
        </p:txBody>
      </p:sp>
      <p:sp>
        <p:nvSpPr>
          <p:cNvPr id="15" name="TextBox 14"/>
          <p:cNvSpPr txBox="1"/>
          <p:nvPr/>
        </p:nvSpPr>
        <p:spPr>
          <a:xfrm>
            <a:off x="7608815" y="3229770"/>
            <a:ext cx="4370664" cy="147732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0" lvl="1">
              <a:spcBef>
                <a:spcPct val="20000"/>
              </a:spcBef>
            </a:pPr>
            <a:r>
              <a:rPr lang="en-US" dirty="0" smtClean="0">
                <a:solidFill>
                  <a:prstClr val="black"/>
                </a:solidFill>
              </a:rPr>
              <a:t>Engage stakeholders on </a:t>
            </a:r>
            <a:r>
              <a:rPr lang="en-US" b="1" dirty="0" smtClean="0">
                <a:solidFill>
                  <a:prstClr val="black"/>
                </a:solidFill>
              </a:rPr>
              <a:t>spatial options- efficient use of resources</a:t>
            </a:r>
            <a:r>
              <a:rPr lang="en-US" dirty="0" smtClean="0">
                <a:solidFill>
                  <a:prstClr val="black"/>
                </a:solidFill>
              </a:rPr>
              <a:t>, </a:t>
            </a:r>
            <a:r>
              <a:rPr lang="en-US" b="1" dirty="0" smtClean="0">
                <a:solidFill>
                  <a:prstClr val="black"/>
                </a:solidFill>
              </a:rPr>
              <a:t>equitable provision of services</a:t>
            </a:r>
            <a:r>
              <a:rPr lang="en-US" dirty="0" smtClean="0">
                <a:solidFill>
                  <a:prstClr val="black"/>
                </a:solidFill>
              </a:rPr>
              <a:t> in pursuit of highest levels of </a:t>
            </a:r>
            <a:r>
              <a:rPr lang="en-US" b="1" dirty="0" smtClean="0">
                <a:solidFill>
                  <a:prstClr val="black"/>
                </a:solidFill>
              </a:rPr>
              <a:t>dignity, care </a:t>
            </a:r>
            <a:r>
              <a:rPr lang="en-US" dirty="0" smtClean="0">
                <a:solidFill>
                  <a:prstClr val="black"/>
                </a:solidFill>
              </a:rPr>
              <a:t>and </a:t>
            </a:r>
            <a:r>
              <a:rPr lang="en-US" b="1" dirty="0" smtClean="0">
                <a:solidFill>
                  <a:prstClr val="black"/>
                </a:solidFill>
              </a:rPr>
              <a:t>quality of life </a:t>
            </a:r>
            <a:r>
              <a:rPr lang="en-US" dirty="0" smtClean="0">
                <a:solidFill>
                  <a:prstClr val="black"/>
                </a:solidFill>
              </a:rPr>
              <a:t>for</a:t>
            </a:r>
            <a:r>
              <a:rPr lang="en-US" b="1" dirty="0" smtClean="0">
                <a:solidFill>
                  <a:prstClr val="black"/>
                </a:solidFill>
              </a:rPr>
              <a:t> </a:t>
            </a:r>
            <a:r>
              <a:rPr lang="en-US" dirty="0" smtClean="0">
                <a:solidFill>
                  <a:prstClr val="black"/>
                </a:solidFill>
              </a:rPr>
              <a:t>our</a:t>
            </a:r>
            <a:r>
              <a:rPr lang="en-US" b="1" dirty="0" smtClean="0">
                <a:solidFill>
                  <a:prstClr val="black"/>
                </a:solidFill>
              </a:rPr>
              <a:t> citizens irrespective of where they live</a:t>
            </a:r>
            <a:r>
              <a:rPr lang="en-US" dirty="0" smtClean="0">
                <a:solidFill>
                  <a:prstClr val="black"/>
                </a:solidFill>
              </a:rPr>
              <a:t>.</a:t>
            </a:r>
            <a:endParaRPr lang="en-US" b="1" dirty="0">
              <a:solidFill>
                <a:prstClr val="black"/>
              </a:solidFill>
            </a:endParaRPr>
          </a:p>
        </p:txBody>
      </p:sp>
      <p:sp>
        <p:nvSpPr>
          <p:cNvPr id="13" name="TextBox 12"/>
          <p:cNvSpPr txBox="1"/>
          <p:nvPr/>
        </p:nvSpPr>
        <p:spPr>
          <a:xfrm>
            <a:off x="896922" y="1615900"/>
            <a:ext cx="2490242"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57150" lvl="1">
              <a:spcBef>
                <a:spcPct val="20000"/>
              </a:spcBef>
            </a:pPr>
            <a:r>
              <a:rPr lang="en-US" dirty="0" smtClean="0">
                <a:solidFill>
                  <a:prstClr val="black"/>
                </a:solidFill>
              </a:rPr>
              <a:t>Develop a long-term </a:t>
            </a:r>
            <a:r>
              <a:rPr lang="en-US" b="1" dirty="0" smtClean="0">
                <a:solidFill>
                  <a:prstClr val="black"/>
                </a:solidFill>
              </a:rPr>
              <a:t>spatial vision</a:t>
            </a:r>
            <a:r>
              <a:rPr lang="en-US" dirty="0" smtClean="0">
                <a:solidFill>
                  <a:prstClr val="black"/>
                </a:solidFill>
              </a:rPr>
              <a:t> that is </a:t>
            </a:r>
            <a:r>
              <a:rPr lang="en-US" b="1" dirty="0" smtClean="0">
                <a:solidFill>
                  <a:prstClr val="black"/>
                </a:solidFill>
              </a:rPr>
              <a:t>pragmatic</a:t>
            </a:r>
            <a:r>
              <a:rPr lang="en-US" dirty="0" smtClean="0">
                <a:solidFill>
                  <a:prstClr val="black"/>
                </a:solidFill>
              </a:rPr>
              <a:t> and </a:t>
            </a:r>
            <a:r>
              <a:rPr lang="en-US" b="1" dirty="0" smtClean="0">
                <a:solidFill>
                  <a:prstClr val="black"/>
                </a:solidFill>
              </a:rPr>
              <a:t>implementable</a:t>
            </a:r>
            <a:endParaRPr lang="en-US" b="1" dirty="0">
              <a:solidFill>
                <a:prstClr val="black"/>
              </a:solidFill>
            </a:endParaRPr>
          </a:p>
        </p:txBody>
      </p:sp>
      <p:sp>
        <p:nvSpPr>
          <p:cNvPr id="16" name="TextBox 15"/>
          <p:cNvSpPr txBox="1"/>
          <p:nvPr/>
        </p:nvSpPr>
        <p:spPr>
          <a:xfrm>
            <a:off x="8719788" y="1607113"/>
            <a:ext cx="2490242"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marL="57150" lvl="1">
              <a:spcBef>
                <a:spcPct val="20000"/>
              </a:spcBef>
            </a:pPr>
            <a:r>
              <a:rPr lang="en-US" b="1" dirty="0" smtClean="0">
                <a:solidFill>
                  <a:prstClr val="black"/>
                </a:solidFill>
              </a:rPr>
              <a:t>Engage government </a:t>
            </a:r>
            <a:r>
              <a:rPr lang="en-US" dirty="0" smtClean="0">
                <a:solidFill>
                  <a:prstClr val="black"/>
                </a:solidFill>
              </a:rPr>
              <a:t>in ways which </a:t>
            </a:r>
            <a:r>
              <a:rPr lang="en-US" b="1" dirty="0" smtClean="0">
                <a:solidFill>
                  <a:prstClr val="black"/>
                </a:solidFill>
              </a:rPr>
              <a:t>spatial conflicts </a:t>
            </a:r>
            <a:r>
              <a:rPr lang="en-US" dirty="0" smtClean="0">
                <a:solidFill>
                  <a:prstClr val="black"/>
                </a:solidFill>
              </a:rPr>
              <a:t>can be </a:t>
            </a:r>
            <a:r>
              <a:rPr lang="en-US" b="1" dirty="0" smtClean="0">
                <a:solidFill>
                  <a:prstClr val="black"/>
                </a:solidFill>
              </a:rPr>
              <a:t>mitigated </a:t>
            </a:r>
            <a:r>
              <a:rPr lang="en-US" dirty="0" smtClean="0">
                <a:solidFill>
                  <a:prstClr val="black"/>
                </a:solidFill>
              </a:rPr>
              <a:t>and</a:t>
            </a:r>
            <a:r>
              <a:rPr lang="en-US" b="1" dirty="0" smtClean="0">
                <a:solidFill>
                  <a:prstClr val="black"/>
                </a:solidFill>
              </a:rPr>
              <a:t> resolved</a:t>
            </a:r>
            <a:endParaRPr lang="en-US" b="1" dirty="0">
              <a:solidFill>
                <a:prstClr val="black"/>
              </a:solidFill>
            </a:endParaRPr>
          </a:p>
        </p:txBody>
      </p:sp>
    </p:spTree>
    <p:extLst>
      <p:ext uri="{BB962C8B-B14F-4D97-AF65-F5344CB8AC3E}">
        <p14:creationId xmlns:p14="http://schemas.microsoft.com/office/powerpoint/2010/main" val="1881779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6293</TotalTime>
  <Words>1877</Words>
  <Application>Microsoft Office PowerPoint</Application>
  <PresentationFormat>Custom</PresentationFormat>
  <Paragraphs>326</Paragraphs>
  <Slides>26</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Office Theme</vt:lpstr>
      <vt:lpstr>Document</vt:lpstr>
      <vt:lpstr>PowerPoint Presentation</vt:lpstr>
      <vt:lpstr>PowerPoint Presentation</vt:lpstr>
      <vt:lpstr> BACKGROUND TO SPATIAL EQUITY </vt:lpstr>
      <vt:lpstr>PowerPoint Presentation</vt:lpstr>
      <vt:lpstr>BACKGROUND TO SPATIAL EQUITY NATIONAL CONTEXT</vt:lpstr>
      <vt:lpstr>PowerPoint Presentation</vt:lpstr>
      <vt:lpstr>BACKGROUND TO SPATIAL EQUITY (Cont…) KEY SERVICE AND INFRASTRUCTURE ISSUES TO BE ADDRESSED</vt:lpstr>
      <vt:lpstr>SPATIAL EQUITY PGDP – GOAL &amp; OBJECTIVES</vt:lpstr>
      <vt:lpstr>STRATEGIES FOR IMPROVING SPATIAL EQUITY IN THE PROVINCE</vt:lpstr>
      <vt:lpstr>PowerPoint Presentation</vt:lpstr>
      <vt:lpstr>PGDP INSTITUTIONAL ARRANGEMENTS  &amp;  PARTICIPATION</vt:lpstr>
      <vt:lpstr>PowerPoint Presentation</vt:lpstr>
      <vt:lpstr>PowerPoint Presentation</vt:lpstr>
      <vt:lpstr>LIST OF AWGs and Goal Responsibilities</vt:lpstr>
      <vt:lpstr>LIST OF AWGs and Goal Responsibilities</vt:lpstr>
      <vt:lpstr>LIST OF AWGs and Goal Responsibilities</vt:lpstr>
      <vt:lpstr>PowerPoint Presentation</vt:lpstr>
      <vt:lpstr>PowerPoint Presentation</vt:lpstr>
      <vt:lpstr> PROVINCIAL EXECUTIVE COUNCIL LEKGOTLA RESOLUTIONS- FEBRUARY 2018</vt:lpstr>
      <vt:lpstr>PowerPoint Presentation</vt:lpstr>
      <vt:lpstr>PowerPoint Presentation</vt:lpstr>
      <vt:lpstr>PowerPoint Presentation</vt:lpstr>
      <vt:lpstr>PowerPoint Presentation</vt:lpstr>
      <vt:lpstr> RECOMMENDATIONS</vt:lpstr>
      <vt:lpstr>PowerPoint Presentation</vt:lpstr>
      <vt:lpstr> 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DAWN DORNING</dc:creator>
  <cp:lastModifiedBy>user</cp:lastModifiedBy>
  <cp:revision>518</cp:revision>
  <cp:lastPrinted>2018-06-08T09:58:55Z</cp:lastPrinted>
  <dcterms:created xsi:type="dcterms:W3CDTF">2015-07-02T03:54:54Z</dcterms:created>
  <dcterms:modified xsi:type="dcterms:W3CDTF">2019-03-06T10:16:34Z</dcterms:modified>
</cp:coreProperties>
</file>